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2"/>
  </p:notesMasterIdLst>
  <p:handoutMasterIdLst>
    <p:handoutMasterId r:id="rId23"/>
  </p:handoutMasterIdLst>
  <p:sldIdLst>
    <p:sldId id="484" r:id="rId4"/>
    <p:sldId id="678" r:id="rId5"/>
    <p:sldId id="680" r:id="rId6"/>
    <p:sldId id="682" r:id="rId7"/>
    <p:sldId id="683" r:id="rId8"/>
    <p:sldId id="684" r:id="rId9"/>
    <p:sldId id="685" r:id="rId10"/>
    <p:sldId id="686" r:id="rId11"/>
    <p:sldId id="688" r:id="rId12"/>
    <p:sldId id="689" r:id="rId13"/>
    <p:sldId id="690" r:id="rId14"/>
    <p:sldId id="691" r:id="rId15"/>
    <p:sldId id="692" r:id="rId16"/>
    <p:sldId id="696" r:id="rId17"/>
    <p:sldId id="697" r:id="rId18"/>
    <p:sldId id="694" r:id="rId19"/>
    <p:sldId id="693" r:id="rId20"/>
    <p:sldId id="695" r:id="rId21"/>
  </p:sldIdLst>
  <p:sldSz cx="9144000" cy="6858000" type="screen4x3"/>
  <p:notesSz cx="6858000" cy="9144000"/>
  <p:custDataLst>
    <p:tags r:id="rId27"/>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81" d="100"/>
          <a:sy n="81" d="100"/>
        </p:scale>
        <p:origin x="1013" y="67"/>
      </p:cViewPr>
      <p:guideLst>
        <p:guide orient="horz" pos="2160"/>
        <p:guide pos="2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65.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notesMaster" Target="notesMasters/notes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28650" y="2369542"/>
            <a:ext cx="78867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image" Target="../media/image26.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image" Target="../media/image27.png"/><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18.xml"/><Relationship Id="rId5" Type="http://schemas.openxmlformats.org/officeDocument/2006/relationships/tags" Target="../tags/tag156.xml"/><Relationship Id="rId4" Type="http://schemas.openxmlformats.org/officeDocument/2006/relationships/image" Target="../media/image29.emf"/><Relationship Id="rId3" Type="http://schemas.openxmlformats.org/officeDocument/2006/relationships/oleObject" Target="../embeddings/oleObject1.bin"/><Relationship Id="rId2" Type="http://schemas.openxmlformats.org/officeDocument/2006/relationships/image" Target="../media/image28.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slideLayout" Target="../slideLayouts/slideLayout18.xml"/><Relationship Id="rId4" Type="http://schemas.openxmlformats.org/officeDocument/2006/relationships/tags" Target="../tags/tag158.xml"/><Relationship Id="rId3" Type="http://schemas.openxmlformats.org/officeDocument/2006/relationships/image" Target="../media/image29.emf"/><Relationship Id="rId2" Type="http://schemas.openxmlformats.org/officeDocument/2006/relationships/oleObject" Target="../embeddings/oleObject2.bin"/><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9.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2.xml"/><Relationship Id="rId2" Type="http://schemas.openxmlformats.org/officeDocument/2006/relationships/image" Target="../media/image35.pn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4.xml"/><Relationship Id="rId1" Type="http://schemas.openxmlformats.org/officeDocument/2006/relationships/tags" Target="../tags/tag163.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image" Target="../media/image5.png"/><Relationship Id="rId13" Type="http://schemas.openxmlformats.org/officeDocument/2006/relationships/slideLayout" Target="../slideLayouts/slideLayout18.xml"/><Relationship Id="rId12" Type="http://schemas.openxmlformats.org/officeDocument/2006/relationships/tags" Target="../tags/tag140.xml"/><Relationship Id="rId11" Type="http://schemas.openxmlformats.org/officeDocument/2006/relationships/image" Target="../media/image11.png"/><Relationship Id="rId10" Type="http://schemas.openxmlformats.org/officeDocument/2006/relationships/image" Target="../media/image10.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tags" Target="../tags/tag14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6.xml"/><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tags" Target="../tags/tag145.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4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单元9</a:t>
            </a:r>
            <a:r>
              <a:rPr lang="en-US" altLang="zh-CN" sz="2400" b="1" dirty="0">
                <a:solidFill>
                  <a:schemeClr val="bg1"/>
                </a:solidFill>
                <a:latin typeface="微软雅黑" panose="020B0503020204020204" pitchFamily="34" charset="-122"/>
                <a:ea typeface="微软雅黑" panose="020B0503020204020204" pitchFamily="34" charset="-122"/>
                <a:sym typeface="+mn-ea"/>
              </a:rPr>
              <a:t>   RLC</a:t>
            </a:r>
            <a:r>
              <a:rPr lang="zh-CN" altLang="en-US" sz="2400" b="1" dirty="0">
                <a:solidFill>
                  <a:schemeClr val="bg1"/>
                </a:solidFill>
                <a:latin typeface="微软雅黑" panose="020B0503020204020204" pitchFamily="34" charset="-122"/>
                <a:ea typeface="微软雅黑" panose="020B0503020204020204" pitchFamily="34" charset="-122"/>
                <a:sym typeface="+mn-ea"/>
              </a:rPr>
              <a:t>串联交流电路</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2"/>
          <a:srcRect/>
          <a:stretch>
            <a:fillRect/>
          </a:stretch>
        </p:blipFill>
        <p:spPr bwMode="auto">
          <a:xfrm>
            <a:off x="292510" y="1989138"/>
            <a:ext cx="8216490" cy="3455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Grp="1"/>
          </p:cNvSpPr>
          <p:nvPr>
            <p:custDataLst>
              <p:tags r:id="rId3"/>
            </p:custDataLst>
          </p:nvPr>
        </p:nvSpPr>
        <p:spPr>
          <a:xfrm>
            <a:off x="118110" y="81343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串联电路的性质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9" name="Rectangle 3"/>
              <p:cNvSpPr txBox="1">
                <a:spLocks noChangeArrowheads="1"/>
              </p:cNvSpPr>
              <p:nvPr>
                <p:custDataLst>
                  <p:tags r:id="rId2"/>
                </p:custDataLst>
              </p:nvPr>
            </p:nvSpPr>
            <p:spPr bwMode="auto">
              <a:xfrm>
                <a:off x="468313" y="1459016"/>
                <a:ext cx="8351837" cy="461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感性电路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sSub>
                      <m:sSubPr>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𝜑</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超前</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，称电路呈感性；</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容性电路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𝜑</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滞后</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，称电路呈容性；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谐振电路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𝑋</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𝜑</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同相，称电路呈电阻性，电路处于谐振状态。</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9" name="Rectangle 3"/>
              <p:cNvSpPr txBox="1">
                <a:spLocks noRot="1" noChangeAspect="1" noMove="1" noResize="1" noEditPoints="1" noAdjustHandles="1" noChangeArrowheads="1" noChangeShapeType="1" noTextEdit="1"/>
              </p:cNvSpPr>
              <p:nvPr>
                <p:custDataLst>
                  <p:tags r:id="rId3"/>
                </p:custDataLst>
              </p:nvPr>
            </p:nvSpPr>
            <p:spPr bwMode="auto">
              <a:xfrm>
                <a:off x="468313" y="1459016"/>
                <a:ext cx="8351837" cy="4611584"/>
              </a:xfrm>
              <a:prstGeom prst="rect">
                <a:avLst/>
              </a:prstGeom>
              <a:blipFill rotWithShape="1">
                <a:blip r:embed="rId4"/>
                <a:stretch>
                  <a:fillRect l="-4" t="-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Rectangle 2"/>
          <p:cNvSpPr>
            <a:spLocks noGrp="1"/>
          </p:cNvSpPr>
          <p:nvPr>
            <p:custDataLst>
              <p:tags r:id="rId5"/>
            </p:custDataLst>
          </p:nvPr>
        </p:nvSpPr>
        <p:spPr>
          <a:xfrm>
            <a:off x="118110" y="55308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串联电路的性质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5"/>
          <p:cNvPicPr>
            <a:picLocks noChangeAspect="1" noChangeArrowheads="1"/>
          </p:cNvPicPr>
          <p:nvPr/>
        </p:nvPicPr>
        <p:blipFill>
          <a:blip r:embed="rId2"/>
          <a:srcRect/>
          <a:stretch>
            <a:fillRect/>
          </a:stretch>
        </p:blipFill>
        <p:spPr bwMode="auto">
          <a:xfrm>
            <a:off x="482600" y="1430973"/>
            <a:ext cx="81788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graphicFrame>
        <p:nvGraphicFramePr>
          <p:cNvPr id="3" name="对象 -2147482600"/>
          <p:cNvGraphicFramePr/>
          <p:nvPr/>
        </p:nvGraphicFramePr>
        <p:xfrm>
          <a:off x="573405" y="3169920"/>
          <a:ext cx="1473200" cy="2209800"/>
        </p:xfrm>
        <a:graphic>
          <a:graphicData uri="http://schemas.openxmlformats.org/presentationml/2006/ole">
            <mc:AlternateContent xmlns:mc="http://schemas.openxmlformats.org/markup-compatibility/2006">
              <mc:Choice xmlns:v="urn:schemas-microsoft-com:vml" Requires="v">
                <p:oleObj spid="_x0000_s3076" name="" r:id="rId3" imgW="2133600" imgH="2762250" progId="Visio.Drawing.11">
                  <p:embed/>
                </p:oleObj>
              </mc:Choice>
              <mc:Fallback>
                <p:oleObj name="" r:id="rId3" imgW="2133600" imgH="2762250" progId="Visio.Drawing.11">
                  <p:embed/>
                  <p:pic>
                    <p:nvPicPr>
                      <p:cNvPr id="0" name="图片 3075"/>
                      <p:cNvPicPr/>
                      <p:nvPr/>
                    </p:nvPicPr>
                    <p:blipFill>
                      <a:blip r:embed="rId4"/>
                      <a:stretch>
                        <a:fillRect/>
                      </a:stretch>
                    </p:blipFill>
                    <p:spPr>
                      <a:xfrm>
                        <a:off x="573405" y="3169920"/>
                        <a:ext cx="1473200" cy="2209800"/>
                      </a:xfrm>
                      <a:prstGeom prst="rect">
                        <a:avLst/>
                      </a:prstGeom>
                      <a:solidFill>
                        <a:schemeClr val="bg1"/>
                      </a:solidFill>
                      <a:ln w="38100">
                        <a:noFill/>
                        <a:miter/>
                      </a:ln>
                    </p:spPr>
                  </p:pic>
                </p:oleObj>
              </mc:Fallback>
            </mc:AlternateContent>
          </a:graphicData>
        </a:graphic>
      </p:graphicFrame>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3" name="文本框 2"/>
              <p:cNvSpPr txBox="1"/>
              <p:nvPr/>
            </p:nvSpPr>
            <p:spPr>
              <a:xfrm>
                <a:off x="602615" y="1239520"/>
                <a:ext cx="7799070" cy="1014730"/>
              </a:xfrm>
              <a:prstGeom prst="rect">
                <a:avLst/>
              </a:prstGeom>
            </p:spPr>
            <p:txBody>
              <a:bodyPr wrap="square">
                <a:spAutoFit/>
              </a:bodyPr>
              <a:p>
                <a:pPr defTabSz="266700">
                  <a:lnSpc>
                    <a:spcPct val="150000"/>
                  </a:lnSpc>
                </a:pPr>
                <a:r>
                  <a:rPr lang="zh-CN" altLang="en-US" sz="2000" b="1">
                    <a:latin typeface="+mn-ea"/>
                    <a:ea typeface="+mn-ea"/>
                    <a:cs typeface="+mn-ea"/>
                  </a:rPr>
                  <a:t>练习</a:t>
                </a:r>
                <a:r>
                  <a:rPr lang="en-US" altLang="zh-CN" sz="2000" b="1">
                    <a:latin typeface="+mn-ea"/>
                    <a:ea typeface="+mn-ea"/>
                    <a:cs typeface="+mn-ea"/>
                  </a:rPr>
                  <a:t>1</a:t>
                </a:r>
                <a:r>
                  <a:rPr lang="zh-CN" altLang="en-US" sz="2000" b="1">
                    <a:latin typeface="+mn-ea"/>
                    <a:ea typeface="+mn-ea"/>
                    <a:cs typeface="+mn-ea"/>
                  </a:rPr>
                  <a:t>：</a:t>
                </a:r>
                <a:r>
                  <a:rPr lang="zh-CN" altLang="en-US" sz="2000">
                    <a:latin typeface="+mn-ea"/>
                    <a:ea typeface="+mn-ea"/>
                    <a:cs typeface="+mn-ea"/>
                  </a:rPr>
                  <a:t>交流电路如图所示，</a:t>
                </a:r>
                <a:r>
                  <a:rPr lang="en-US" altLang="zh-CN" sz="2000">
                    <a:latin typeface="+mn-ea"/>
                    <a:ea typeface="+mn-ea"/>
                    <a:cs typeface="+mn-ea"/>
                  </a:rPr>
                  <a:t>X</a:t>
                </a:r>
                <a:r>
                  <a:rPr lang="en-US" altLang="zh-CN" sz="2000" baseline="-25000">
                    <a:latin typeface="+mn-ea"/>
                    <a:ea typeface="+mn-ea"/>
                    <a:cs typeface="+mn-ea"/>
                  </a:rPr>
                  <a:t>C</a:t>
                </a:r>
                <a:r>
                  <a:rPr lang="en-US" altLang="zh-CN" sz="2000">
                    <a:latin typeface="+mn-ea"/>
                    <a:ea typeface="+mn-ea"/>
                    <a:cs typeface="+mn-ea"/>
                  </a:rPr>
                  <a:t>=30 Ω</a:t>
                </a:r>
                <a:r>
                  <a:rPr lang="zh-CN" altLang="en-US" sz="2000">
                    <a:latin typeface="+mn-ea"/>
                    <a:ea typeface="+mn-ea"/>
                    <a:cs typeface="+mn-ea"/>
                  </a:rPr>
                  <a:t>，</a:t>
                </a:r>
                <a:r>
                  <a:rPr lang="en-US" altLang="zh-CN" sz="2000">
                    <a:latin typeface="+mn-ea"/>
                    <a:ea typeface="+mn-ea"/>
                    <a:cs typeface="+mn-ea"/>
                  </a:rPr>
                  <a:t>X</a:t>
                </a:r>
                <a:r>
                  <a:rPr lang="en-US" altLang="zh-CN" sz="2000" baseline="-25000">
                    <a:latin typeface="+mn-ea"/>
                    <a:ea typeface="+mn-ea"/>
                    <a:cs typeface="+mn-ea"/>
                  </a:rPr>
                  <a:t>L</a:t>
                </a:r>
                <a:r>
                  <a:rPr lang="en-US" altLang="zh-CN" sz="2000">
                    <a:latin typeface="+mn-ea"/>
                    <a:ea typeface="+mn-ea"/>
                    <a:cs typeface="+mn-ea"/>
                  </a:rPr>
                  <a:t>=90 Ω</a:t>
                </a:r>
                <a:r>
                  <a:rPr lang="zh-CN" altLang="en-US" sz="2000">
                    <a:latin typeface="+mn-ea"/>
                    <a:ea typeface="+mn-ea"/>
                    <a:cs typeface="+mn-ea"/>
                  </a:rPr>
                  <a:t>，</a:t>
                </a:r>
                <a:r>
                  <a:rPr lang="en-US" altLang="zh-CN" sz="2000">
                    <a:latin typeface="+mn-ea"/>
                    <a:ea typeface="+mn-ea"/>
                    <a:cs typeface="+mn-ea"/>
                  </a:rPr>
                  <a:t>R=80 Ω</a:t>
                </a:r>
                <a:r>
                  <a:rPr lang="zh-CN" altLang="en-US" sz="2000">
                    <a:latin typeface="+mn-ea"/>
                    <a:ea typeface="+mn-ea"/>
                    <a:cs typeface="+mn-ea"/>
                  </a:rPr>
                  <a:t>，试求电路的阻抗</a:t>
                </a:r>
                <a14:m>
                  <m:oMath xmlns:m="http://schemas.openxmlformats.org/officeDocument/2006/math">
                    <m:d>
                      <m:dPr>
                        <m:begChr m:val="|"/>
                        <m:endChr m:val="|"/>
                        <m:ctrlPr>
                          <a:rPr lang="en-US" altLang="zh-CN" sz="2000" i="1">
                            <a:latin typeface="Cambria Math" panose="02040503050406030204" pitchFamily="18" charset="0"/>
                            <a:ea typeface="+mn-ea"/>
                            <a:cs typeface="Cambria Math" panose="02040503050406030204" pitchFamily="18" charset="0"/>
                          </a:rPr>
                        </m:ctrlPr>
                      </m:dPr>
                      <m:e>
                        <m:r>
                          <a:rPr lang="en-US" altLang="zh-CN" sz="2000" i="1">
                            <a:latin typeface="Cambria Math" panose="02040503050406030204" pitchFamily="18" charset="0"/>
                            <a:ea typeface="+mn-ea"/>
                            <a:cs typeface="Cambria Math" panose="02040503050406030204" pitchFamily="18" charset="0"/>
                          </a:rPr>
                          <m:t>𝑍</m:t>
                        </m:r>
                      </m:e>
                    </m:d>
                  </m:oMath>
                </a14:m>
                <a:r>
                  <a:rPr lang="zh-CN" altLang="en-US" sz="2000">
                    <a:latin typeface="+mn-ea"/>
                    <a:ea typeface="+mn-ea"/>
                    <a:cs typeface="+mn-ea"/>
                  </a:rPr>
                  <a:t>，电流</a:t>
                </a:r>
                <a:r>
                  <a:rPr lang="en-US" altLang="zh-CN" sz="2000">
                    <a:latin typeface="+mn-ea"/>
                    <a:ea typeface="+mn-ea"/>
                    <a:cs typeface="+mn-ea"/>
                  </a:rPr>
                  <a:t>I</a:t>
                </a:r>
                <a:r>
                  <a:rPr lang="zh-CN" altLang="en-US" sz="2000">
                    <a:latin typeface="+mn-ea"/>
                    <a:ea typeface="+mn-ea"/>
                    <a:cs typeface="+mn-ea"/>
                  </a:rPr>
                  <a:t>，有功功率</a:t>
                </a:r>
                <a:r>
                  <a:rPr lang="en-US" altLang="zh-CN" sz="2000">
                    <a:latin typeface="+mn-ea"/>
                    <a:ea typeface="+mn-ea"/>
                    <a:cs typeface="+mn-ea"/>
                  </a:rPr>
                  <a:t>P</a:t>
                </a:r>
                <a:r>
                  <a:rPr lang="zh-CN" altLang="en-US" sz="2000">
                    <a:latin typeface="+mn-ea"/>
                    <a:ea typeface="+mn-ea"/>
                    <a:cs typeface="+mn-ea"/>
                  </a:rPr>
                  <a:t>，无功功率</a:t>
                </a:r>
                <a:r>
                  <a:rPr lang="en-US" altLang="zh-CN" sz="2000">
                    <a:latin typeface="+mn-ea"/>
                    <a:ea typeface="+mn-ea"/>
                    <a:cs typeface="+mn-ea"/>
                  </a:rPr>
                  <a:t>Q</a:t>
                </a:r>
                <a:r>
                  <a:rPr lang="zh-CN" altLang="en-US" sz="2000">
                    <a:latin typeface="+mn-ea"/>
                    <a:ea typeface="+mn-ea"/>
                    <a:cs typeface="+mn-ea"/>
                  </a:rPr>
                  <a:t>和功率因数</a:t>
                </a:r>
                <a:r>
                  <a:rPr lang="en-US" altLang="zh-CN" sz="2000">
                    <a:latin typeface="+mn-ea"/>
                    <a:ea typeface="+mn-ea"/>
                    <a:cs typeface="+mn-ea"/>
                  </a:rPr>
                  <a:t>λ</a:t>
                </a:r>
                <a:r>
                  <a:rPr lang="zh-CN" altLang="en-US" sz="2000">
                    <a:latin typeface="+mn-ea"/>
                    <a:ea typeface="+mn-ea"/>
                    <a:cs typeface="+mn-ea"/>
                  </a:rPr>
                  <a:t>。</a:t>
                </a:r>
                <a:endParaRPr lang="zh-CN" altLang="en-US" sz="2000">
                  <a:latin typeface="+mn-ea"/>
                  <a:ea typeface="+mn-ea"/>
                  <a:cs typeface="+mn-ea"/>
                </a:endParaRPr>
              </a:p>
            </p:txBody>
          </p:sp>
        </mc:Choice>
        <mc:Fallback>
          <p:sp>
            <p:nvSpPr>
              <p:cNvPr id="3" name="文本框 2"/>
              <p:cNvSpPr txBox="1">
                <a:spLocks noRot="1" noChangeAspect="1" noMove="1" noResize="1" noEditPoints="1" noAdjustHandles="1" noChangeArrowheads="1" noChangeShapeType="1" noTextEdit="1"/>
              </p:cNvSpPr>
              <p:nvPr/>
            </p:nvSpPr>
            <p:spPr>
              <a:xfrm>
                <a:off x="602615" y="1239520"/>
                <a:ext cx="7799070" cy="1014730"/>
              </a:xfrm>
              <a:prstGeom prst="rect">
                <a:avLst/>
              </a:prstGeom>
              <a:blipFill rotWithShape="1">
                <a:blip r:embed="rId2"/>
                <a:stretch>
                  <a:fillRect/>
                </a:stretch>
              </a:blipFill>
            </p:spPr>
            <p:txBody>
              <a:bodyPr/>
              <a:lstStyle/>
              <a:p>
                <a:r>
                  <a:rPr lang="zh-CN" altLang="en-US">
                    <a:noFill/>
                  </a:rPr>
                  <a:t> </a:t>
                </a:r>
              </a:p>
            </p:txBody>
          </p:sp>
        </mc:Fallback>
      </mc:AlternateContent>
      <p:pic>
        <p:nvPicPr>
          <p:cNvPr id="737" name="图片 214"/>
          <p:cNvPicPr>
            <a:picLocks noChangeAspect="1"/>
          </p:cNvPicPr>
          <p:nvPr/>
        </p:nvPicPr>
        <p:blipFill>
          <a:blip r:embed="rId3"/>
          <a:stretch>
            <a:fillRect/>
          </a:stretch>
        </p:blipFill>
        <p:spPr>
          <a:xfrm>
            <a:off x="720725" y="2884805"/>
            <a:ext cx="1671320" cy="1983740"/>
          </a:xfrm>
          <a:prstGeom prst="rect">
            <a:avLst/>
          </a:prstGeom>
          <a:noFill/>
          <a:ln>
            <a:noFill/>
          </a:ln>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3" name="文本框 2"/>
          <p:cNvSpPr txBox="1"/>
          <p:nvPr/>
        </p:nvSpPr>
        <p:spPr>
          <a:xfrm>
            <a:off x="602615" y="1239520"/>
            <a:ext cx="7799070" cy="1476375"/>
          </a:xfrm>
          <a:prstGeom prst="rect">
            <a:avLst/>
          </a:prstGeom>
        </p:spPr>
        <p:txBody>
          <a:bodyPr wrap="square">
            <a:spAutoFit/>
          </a:bodyPr>
          <a:p>
            <a:pPr defTabSz="266700">
              <a:lnSpc>
                <a:spcPct val="150000"/>
              </a:lnSpc>
            </a:pPr>
            <a:r>
              <a:rPr lang="zh-CN" altLang="en-US" sz="2000" b="1">
                <a:latin typeface="+mn-ea"/>
                <a:ea typeface="+mn-ea"/>
                <a:cs typeface="+mn-ea"/>
              </a:rPr>
              <a:t>练习</a:t>
            </a:r>
            <a:r>
              <a:rPr lang="en-US" altLang="zh-CN" sz="2000" b="1">
                <a:latin typeface="+mn-ea"/>
                <a:ea typeface="+mn-ea"/>
                <a:cs typeface="+mn-ea"/>
              </a:rPr>
              <a:t>3</a:t>
            </a:r>
            <a:r>
              <a:rPr lang="zh-CN" altLang="en-US" sz="2000" b="1">
                <a:latin typeface="+mn-ea"/>
                <a:ea typeface="+mn-ea"/>
                <a:cs typeface="+mn-ea"/>
              </a:rPr>
              <a:t>：</a:t>
            </a:r>
            <a:r>
              <a:rPr lang="zh-CN" altLang="en-US" sz="2000">
                <a:latin typeface="+mn-ea"/>
                <a:ea typeface="+mn-ea"/>
                <a:cs typeface="+mn-ea"/>
              </a:rPr>
              <a:t>交流电路如图所示，已知正弦电压</a:t>
            </a:r>
            <a:r>
              <a:rPr lang="en-US" altLang="zh-CN" sz="2000">
                <a:latin typeface="+mn-ea"/>
                <a:ea typeface="+mn-ea"/>
                <a:cs typeface="+mn-ea"/>
              </a:rPr>
              <a:t>u=220sin(314t—30</a:t>
            </a:r>
            <a:r>
              <a:rPr lang="en-US" altLang="en-US" sz="2000">
                <a:latin typeface="+mn-ea"/>
                <a:ea typeface="+mn-ea"/>
                <a:cs typeface="+mn-ea"/>
              </a:rPr>
              <a:t>°</a:t>
            </a:r>
            <a:r>
              <a:rPr lang="en-US" altLang="zh-CN" sz="2000">
                <a:latin typeface="+mn-ea"/>
                <a:ea typeface="+mn-ea"/>
                <a:cs typeface="+mn-ea"/>
              </a:rPr>
              <a:t>)V</a:t>
            </a:r>
            <a:r>
              <a:rPr lang="zh-CN" altLang="en-US" sz="2000">
                <a:latin typeface="+mn-ea"/>
                <a:ea typeface="+mn-ea"/>
                <a:cs typeface="+mn-ea"/>
              </a:rPr>
              <a:t>，</a:t>
            </a:r>
            <a:r>
              <a:rPr lang="en-US" altLang="zh-CN" sz="2000">
                <a:latin typeface="+mn-ea"/>
                <a:ea typeface="+mn-ea"/>
                <a:cs typeface="+mn-ea"/>
              </a:rPr>
              <a:t>X</a:t>
            </a:r>
            <a:r>
              <a:rPr lang="en-US" altLang="zh-CN" sz="2000" baseline="-25000">
                <a:latin typeface="+mn-ea"/>
                <a:ea typeface="+mn-ea"/>
                <a:cs typeface="+mn-ea"/>
              </a:rPr>
              <a:t>C</a:t>
            </a:r>
            <a:r>
              <a:rPr lang="en-US" altLang="zh-CN" sz="2000">
                <a:latin typeface="+mn-ea"/>
                <a:ea typeface="+mn-ea"/>
                <a:cs typeface="+mn-ea"/>
              </a:rPr>
              <a:t>=30Ω</a:t>
            </a:r>
            <a:r>
              <a:rPr lang="zh-CN" altLang="en-US" sz="2000">
                <a:latin typeface="+mn-ea"/>
                <a:ea typeface="+mn-ea"/>
                <a:cs typeface="+mn-ea"/>
              </a:rPr>
              <a:t>，</a:t>
            </a:r>
            <a:r>
              <a:rPr lang="en-US" altLang="zh-CN" sz="2000">
                <a:latin typeface="+mn-ea"/>
                <a:ea typeface="+mn-ea"/>
                <a:cs typeface="+mn-ea"/>
              </a:rPr>
              <a:t>X</a:t>
            </a:r>
            <a:r>
              <a:rPr lang="en-US" altLang="zh-CN" sz="2000" baseline="-25000">
                <a:latin typeface="+mn-ea"/>
                <a:ea typeface="+mn-ea"/>
                <a:cs typeface="+mn-ea"/>
              </a:rPr>
              <a:t>L</a:t>
            </a:r>
            <a:r>
              <a:rPr lang="en-US" altLang="zh-CN" sz="2000">
                <a:latin typeface="+mn-ea"/>
                <a:ea typeface="+mn-ea"/>
                <a:cs typeface="+mn-ea"/>
              </a:rPr>
              <a:t>=90Ω</a:t>
            </a:r>
            <a:r>
              <a:rPr lang="zh-CN" altLang="en-US" sz="2000">
                <a:latin typeface="+mn-ea"/>
                <a:ea typeface="+mn-ea"/>
                <a:cs typeface="+mn-ea"/>
              </a:rPr>
              <a:t>，</a:t>
            </a:r>
            <a:r>
              <a:rPr lang="en-US" altLang="zh-CN" sz="2000">
                <a:latin typeface="+mn-ea"/>
                <a:ea typeface="+mn-ea"/>
                <a:cs typeface="+mn-ea"/>
              </a:rPr>
              <a:t>R=80Ω</a:t>
            </a:r>
            <a:r>
              <a:rPr lang="zh-CN" altLang="en-US" sz="2000">
                <a:latin typeface="+mn-ea"/>
                <a:ea typeface="+mn-ea"/>
                <a:cs typeface="+mn-ea"/>
              </a:rPr>
              <a:t>，试求电路的阻抗</a:t>
            </a:r>
            <a:r>
              <a:rPr lang="en-US" altLang="zh-CN" sz="2000">
                <a:latin typeface="+mn-ea"/>
                <a:ea typeface="+mn-ea"/>
                <a:cs typeface="+mn-ea"/>
              </a:rPr>
              <a:t>|Z|</a:t>
            </a:r>
            <a:r>
              <a:rPr lang="zh-CN" altLang="en-US" sz="2000">
                <a:latin typeface="+mn-ea"/>
                <a:ea typeface="+mn-ea"/>
                <a:cs typeface="+mn-ea"/>
              </a:rPr>
              <a:t>、电流</a:t>
            </a:r>
            <a:r>
              <a:rPr lang="en-US" altLang="zh-CN" sz="2000">
                <a:latin typeface="+mn-ea"/>
                <a:ea typeface="+mn-ea"/>
                <a:cs typeface="+mn-ea"/>
              </a:rPr>
              <a:t>I</a:t>
            </a:r>
            <a:r>
              <a:rPr lang="zh-CN" altLang="en-US" sz="2000">
                <a:latin typeface="+mn-ea"/>
                <a:ea typeface="+mn-ea"/>
                <a:cs typeface="+mn-ea"/>
              </a:rPr>
              <a:t>、有功功率</a:t>
            </a:r>
            <a:r>
              <a:rPr lang="en-US" altLang="zh-CN" sz="2000">
                <a:latin typeface="+mn-ea"/>
                <a:ea typeface="+mn-ea"/>
                <a:cs typeface="+mn-ea"/>
              </a:rPr>
              <a:t>P</a:t>
            </a:r>
            <a:r>
              <a:rPr lang="zh-CN" altLang="en-US" sz="2000">
                <a:latin typeface="+mn-ea"/>
                <a:ea typeface="+mn-ea"/>
                <a:cs typeface="+mn-ea"/>
              </a:rPr>
              <a:t>、无功功率</a:t>
            </a:r>
            <a:r>
              <a:rPr lang="en-US" altLang="zh-CN" sz="2000">
                <a:latin typeface="+mn-ea"/>
                <a:ea typeface="+mn-ea"/>
                <a:cs typeface="+mn-ea"/>
              </a:rPr>
              <a:t>Q</a:t>
            </a:r>
            <a:r>
              <a:rPr lang="zh-CN" altLang="en-US" sz="2000">
                <a:latin typeface="+mn-ea"/>
                <a:ea typeface="+mn-ea"/>
                <a:cs typeface="+mn-ea"/>
              </a:rPr>
              <a:t>、功率因数</a:t>
            </a:r>
            <a:r>
              <a:rPr lang="en-US" altLang="zh-CN" sz="2000">
                <a:latin typeface="+mn-ea"/>
                <a:ea typeface="+mn-ea"/>
                <a:cs typeface="+mn-ea"/>
              </a:rPr>
              <a:t>λ</a:t>
            </a:r>
            <a:r>
              <a:rPr lang="zh-CN" altLang="en-US" sz="2000">
                <a:latin typeface="+mn-ea"/>
                <a:ea typeface="+mn-ea"/>
                <a:cs typeface="+mn-ea"/>
              </a:rPr>
              <a:t>。</a:t>
            </a:r>
            <a:endParaRPr lang="zh-CN" altLang="en-US" sz="2000">
              <a:latin typeface="+mn-ea"/>
              <a:ea typeface="+mn-ea"/>
              <a:cs typeface="+mn-ea"/>
            </a:endParaRPr>
          </a:p>
        </p:txBody>
      </p:sp>
      <p:graphicFrame>
        <p:nvGraphicFramePr>
          <p:cNvPr id="4" name="对象 -2147482600"/>
          <p:cNvGraphicFramePr/>
          <p:nvPr/>
        </p:nvGraphicFramePr>
        <p:xfrm>
          <a:off x="680720" y="3039110"/>
          <a:ext cx="1720850" cy="2521585"/>
        </p:xfrm>
        <a:graphic>
          <a:graphicData uri="http://schemas.openxmlformats.org/presentationml/2006/ole">
            <mc:AlternateContent xmlns:mc="http://schemas.openxmlformats.org/markup-compatibility/2006">
              <mc:Choice xmlns:v="urn:schemas-microsoft-com:vml" Requires="v">
                <p:oleObj spid="_x0000_s3076" name="" r:id="rId2" imgW="2133600" imgH="2762250" progId="Visio.Drawing.11">
                  <p:embed/>
                </p:oleObj>
              </mc:Choice>
              <mc:Fallback>
                <p:oleObj name="" r:id="rId2" imgW="2133600" imgH="2762250" progId="Visio.Drawing.11">
                  <p:embed/>
                  <p:pic>
                    <p:nvPicPr>
                      <p:cNvPr id="0" name="图片 3075"/>
                      <p:cNvPicPr/>
                      <p:nvPr/>
                    </p:nvPicPr>
                    <p:blipFill>
                      <a:blip r:embed="rId3"/>
                      <a:stretch>
                        <a:fillRect/>
                      </a:stretch>
                    </p:blipFill>
                    <p:spPr>
                      <a:xfrm>
                        <a:off x="680720" y="3039110"/>
                        <a:ext cx="1720850" cy="2521585"/>
                      </a:xfrm>
                      <a:prstGeom prst="rect">
                        <a:avLst/>
                      </a:prstGeom>
                      <a:solidFill>
                        <a:schemeClr val="bg1"/>
                      </a:solidFill>
                      <a:ln w="38100">
                        <a:noFill/>
                        <a:miter/>
                      </a:ln>
                    </p:spPr>
                  </p:pic>
                </p:oleObj>
              </mc:Fallback>
            </mc:AlternateContent>
          </a:graphicData>
        </a:graphic>
      </p:graphicFrame>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6985" y="414655"/>
            <a:ext cx="9143365" cy="430530"/>
            <a:chOff x="11" y="653"/>
            <a:chExt cx="14399" cy="678"/>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3" name="文本框 2"/>
              <p:cNvSpPr txBox="1"/>
              <p:nvPr/>
            </p:nvSpPr>
            <p:spPr>
              <a:xfrm>
                <a:off x="602615" y="1239520"/>
                <a:ext cx="7799070" cy="1523365"/>
              </a:xfrm>
              <a:prstGeom prst="rect">
                <a:avLst/>
              </a:prstGeom>
            </p:spPr>
            <p:txBody>
              <a:bodyPr wrap="square">
                <a:spAutoFit/>
              </a:bodyPr>
              <a:p>
                <a:pPr defTabSz="266700">
                  <a:lnSpc>
                    <a:spcPct val="150000"/>
                  </a:lnSpc>
                </a:pPr>
                <a:r>
                  <a:rPr lang="zh-CN" altLang="en-US" sz="2000" b="1">
                    <a:latin typeface="+mn-ea"/>
                    <a:ea typeface="+mn-ea"/>
                    <a:cs typeface="+mn-ea"/>
                  </a:rPr>
                  <a:t>练习</a:t>
                </a:r>
                <a:r>
                  <a:rPr lang="en-US" altLang="zh-CN" sz="2000" b="1">
                    <a:latin typeface="+mn-ea"/>
                    <a:ea typeface="+mn-ea"/>
                    <a:cs typeface="+mn-ea"/>
                  </a:rPr>
                  <a:t>4</a:t>
                </a:r>
                <a:r>
                  <a:rPr lang="zh-CN" altLang="en-US" sz="2000" b="1">
                    <a:latin typeface="+mn-ea"/>
                    <a:ea typeface="+mn-ea"/>
                    <a:cs typeface="+mn-ea"/>
                  </a:rPr>
                  <a:t>：</a:t>
                </a:r>
                <a:r>
                  <a:rPr lang="zh-CN" altLang="en-US" sz="2000">
                    <a:latin typeface="+mn-ea"/>
                    <a:ea typeface="+mn-ea"/>
                    <a:cs typeface="+mn-ea"/>
                  </a:rPr>
                  <a:t>交流电压为</a:t>
                </a:r>
                <a14:m>
                  <m:oMath xmlns:m="http://schemas.openxmlformats.org/officeDocument/2006/math">
                    <m:r>
                      <a:rPr lang="en-US" altLang="zh-CN" sz="2000" i="1">
                        <a:latin typeface="Cambria Math" panose="02040503050406030204" pitchFamily="18" charset="0"/>
                        <a:ea typeface="+mn-ea"/>
                        <a:cs typeface="Cambria Math" panose="02040503050406030204" pitchFamily="18" charset="0"/>
                      </a:rPr>
                      <m:t>𝑢</m:t>
                    </m:r>
                    <m:r>
                      <a:rPr lang="en-US" altLang="zh-CN" sz="2000" i="1">
                        <a:latin typeface="Cambria Math" panose="02040503050406030204" pitchFamily="18" charset="0"/>
                        <a:ea typeface="+mn-ea"/>
                        <a:cs typeface="Cambria Math" panose="02040503050406030204" pitchFamily="18" charset="0"/>
                      </a:rPr>
                      <m:t>=</m:t>
                    </m:r>
                    <m:r>
                      <a:rPr lang="en-US" altLang="zh-CN" sz="2000" i="1">
                        <a:latin typeface="Cambria Math" panose="02040503050406030204" pitchFamily="18" charset="0"/>
                        <a:ea typeface="+mn-ea"/>
                        <a:cs typeface="Cambria Math" panose="02040503050406030204" pitchFamily="18" charset="0"/>
                      </a:rPr>
                      <m:t>220</m:t>
                    </m:r>
                    <m:rad>
                      <m:radPr>
                        <m:degHide m:val="on"/>
                        <m:ctrlPr>
                          <a:rPr lang="en-US" altLang="zh-CN" sz="2000" i="1">
                            <a:latin typeface="Cambria Math" panose="02040503050406030204" pitchFamily="18" charset="0"/>
                            <a:ea typeface="+mn-ea"/>
                            <a:cs typeface="Cambria Math" panose="02040503050406030204" pitchFamily="18" charset="0"/>
                          </a:rPr>
                        </m:ctrlPr>
                      </m:radPr>
                      <m:deg/>
                      <m:e>
                        <m:r>
                          <a:rPr lang="en-US" altLang="zh-CN" sz="2000" i="1">
                            <a:latin typeface="Cambria Math" panose="02040503050406030204" pitchFamily="18" charset="0"/>
                            <a:ea typeface="+mn-ea"/>
                            <a:cs typeface="Cambria Math" panose="02040503050406030204" pitchFamily="18" charset="0"/>
                          </a:rPr>
                          <m:t>2</m:t>
                        </m:r>
                      </m:e>
                    </m:rad>
                    <m:r>
                      <a:rPr lang="en-US" altLang="zh-CN" sz="2000" i="1">
                        <a:latin typeface="Cambria Math" panose="02040503050406030204" pitchFamily="18" charset="0"/>
                        <a:ea typeface="+mn-ea"/>
                        <a:cs typeface="Cambria Math" panose="02040503050406030204" pitchFamily="18" charset="0"/>
                      </a:rPr>
                      <m:t>𝑠𝑖𝑛</m:t>
                    </m:r>
                    <m:d>
                      <m:dPr>
                        <m:ctrlPr>
                          <a:rPr lang="en-US" altLang="zh-CN" sz="2000" i="1">
                            <a:latin typeface="Cambria Math" panose="02040503050406030204" pitchFamily="18" charset="0"/>
                            <a:ea typeface="+mn-ea"/>
                            <a:cs typeface="Cambria Math" panose="02040503050406030204" pitchFamily="18" charset="0"/>
                          </a:rPr>
                        </m:ctrlPr>
                      </m:dPr>
                      <m:e>
                        <m:r>
                          <a:rPr lang="en-US" altLang="zh-CN" sz="2000" i="1">
                            <a:latin typeface="Cambria Math" panose="02040503050406030204" pitchFamily="18" charset="0"/>
                            <a:ea typeface="+mn-ea"/>
                            <a:cs typeface="Cambria Math" panose="02040503050406030204" pitchFamily="18" charset="0"/>
                          </a:rPr>
                          <m:t>314</m:t>
                        </m:r>
                        <m:r>
                          <a:rPr lang="en-US" altLang="zh-CN" sz="2000" i="1">
                            <a:latin typeface="Cambria Math" panose="02040503050406030204" pitchFamily="18" charset="0"/>
                            <a:ea typeface="+mn-ea"/>
                            <a:cs typeface="Cambria Math" panose="02040503050406030204" pitchFamily="18" charset="0"/>
                          </a:rPr>
                          <m:t>𝑡</m:t>
                        </m:r>
                        <m:r>
                          <a:rPr lang="en-US" altLang="zh-CN" sz="2000" i="1">
                            <a:latin typeface="Cambria Math" panose="02040503050406030204" pitchFamily="18" charset="0"/>
                            <a:ea typeface="+mn-ea"/>
                            <a:cs typeface="Cambria Math" panose="02040503050406030204" pitchFamily="18" charset="0"/>
                          </a:rPr>
                          <m:t>+</m:t>
                        </m:r>
                        <m:r>
                          <a:rPr lang="en-US" altLang="zh-CN" sz="2000" i="1">
                            <a:latin typeface="Cambria Math" panose="02040503050406030204" pitchFamily="18" charset="0"/>
                            <a:ea typeface="+mn-ea"/>
                            <a:cs typeface="Cambria Math" panose="02040503050406030204" pitchFamily="18" charset="0"/>
                          </a:rPr>
                          <m:t>90</m:t>
                        </m:r>
                        <m:r>
                          <a:rPr lang="en-US" altLang="zh-CN" sz="2000" i="1">
                            <a:latin typeface="Cambria Math" panose="02040503050406030204" pitchFamily="18" charset="0"/>
                            <a:ea typeface="+mn-ea"/>
                            <a:cs typeface="Cambria Math" panose="02040503050406030204" pitchFamily="18" charset="0"/>
                          </a:rPr>
                          <m:t>°</m:t>
                        </m:r>
                      </m:e>
                    </m:d>
                  </m:oMath>
                </a14:m>
                <a:r>
                  <a:rPr lang="en-US" altLang="zh-CN" sz="2000">
                    <a:latin typeface="+mn-ea"/>
                    <a:ea typeface="+mn-ea"/>
                    <a:cs typeface="+mn-ea"/>
                  </a:rPr>
                  <a:t> V </a:t>
                </a:r>
                <a:r>
                  <a:rPr lang="zh-CN" altLang="en-US" sz="2000">
                    <a:latin typeface="+mn-ea"/>
                    <a:ea typeface="+mn-ea"/>
                    <a:cs typeface="+mn-ea"/>
                  </a:rPr>
                  <a:t>，电流为</a:t>
                </a:r>
                <a:endParaRPr lang="zh-CN" altLang="en-US" sz="2000">
                  <a:latin typeface="+mn-ea"/>
                  <a:ea typeface="+mn-ea"/>
                  <a:cs typeface="+mn-ea"/>
                </a:endParaRPr>
              </a:p>
              <a:p>
                <a:pPr defTabSz="266700">
                  <a:lnSpc>
                    <a:spcPct val="150000"/>
                  </a:lnSpc>
                </a:pPr>
                <a14:m>
                  <m:oMath xmlns:m="http://schemas.openxmlformats.org/officeDocument/2006/math">
                    <m:r>
                      <a:rPr lang="en-US" altLang="zh-CN" sz="2000" i="1">
                        <a:latin typeface="Cambria Math" panose="02040503050406030204" pitchFamily="18" charset="0"/>
                        <a:ea typeface="+mn-ea"/>
                        <a:cs typeface="Cambria Math" panose="02040503050406030204" pitchFamily="18" charset="0"/>
                      </a:rPr>
                      <m:t>𝑖</m:t>
                    </m:r>
                    <m:r>
                      <a:rPr lang="en-US" altLang="zh-CN" sz="2000" i="1">
                        <a:latin typeface="Cambria Math" panose="02040503050406030204" pitchFamily="18" charset="0"/>
                        <a:ea typeface="+mn-ea"/>
                        <a:cs typeface="Cambria Math" panose="02040503050406030204" pitchFamily="18" charset="0"/>
                      </a:rPr>
                      <m:t>=</m:t>
                    </m:r>
                    <m:r>
                      <a:rPr lang="en-US" altLang="zh-CN" sz="2000" i="1">
                        <a:latin typeface="Cambria Math" panose="02040503050406030204" pitchFamily="18" charset="0"/>
                        <a:ea typeface="+mn-ea"/>
                        <a:cs typeface="Cambria Math" panose="02040503050406030204" pitchFamily="18" charset="0"/>
                      </a:rPr>
                      <m:t>5</m:t>
                    </m:r>
                    <m:rad>
                      <m:radPr>
                        <m:degHide m:val="on"/>
                        <m:ctrlPr>
                          <a:rPr lang="en-US" altLang="zh-CN" sz="2000" i="1">
                            <a:latin typeface="Cambria Math" panose="02040503050406030204" pitchFamily="18" charset="0"/>
                            <a:ea typeface="+mn-ea"/>
                            <a:cs typeface="Cambria Math" panose="02040503050406030204" pitchFamily="18" charset="0"/>
                          </a:rPr>
                        </m:ctrlPr>
                      </m:radPr>
                      <m:deg/>
                      <m:e>
                        <m:r>
                          <a:rPr lang="en-US" altLang="zh-CN" sz="2000" i="1">
                            <a:latin typeface="Cambria Math" panose="02040503050406030204" pitchFamily="18" charset="0"/>
                            <a:ea typeface="+mn-ea"/>
                            <a:cs typeface="Cambria Math" panose="02040503050406030204" pitchFamily="18" charset="0"/>
                          </a:rPr>
                          <m:t>2</m:t>
                        </m:r>
                      </m:e>
                    </m:rad>
                    <m:r>
                      <a:rPr lang="en-US" altLang="zh-CN" sz="2000" i="1">
                        <a:latin typeface="Cambria Math" panose="02040503050406030204" pitchFamily="18" charset="0"/>
                        <a:ea typeface="+mn-ea"/>
                        <a:cs typeface="Cambria Math" panose="02040503050406030204" pitchFamily="18" charset="0"/>
                      </a:rPr>
                      <m:t>𝑠𝑖𝑛</m:t>
                    </m:r>
                    <m:d>
                      <m:dPr>
                        <m:ctrlPr>
                          <a:rPr lang="en-US" altLang="zh-CN" sz="2000" i="1">
                            <a:latin typeface="Cambria Math" panose="02040503050406030204" pitchFamily="18" charset="0"/>
                            <a:ea typeface="+mn-ea"/>
                            <a:cs typeface="Cambria Math" panose="02040503050406030204" pitchFamily="18" charset="0"/>
                          </a:rPr>
                        </m:ctrlPr>
                      </m:dPr>
                      <m:e>
                        <m:r>
                          <a:rPr lang="en-US" altLang="zh-CN" sz="2000" i="1">
                            <a:latin typeface="Cambria Math" panose="02040503050406030204" pitchFamily="18" charset="0"/>
                            <a:ea typeface="+mn-ea"/>
                            <a:cs typeface="Cambria Math" panose="02040503050406030204" pitchFamily="18" charset="0"/>
                          </a:rPr>
                          <m:t>314</m:t>
                        </m:r>
                        <m:r>
                          <a:rPr lang="en-US" altLang="zh-CN" sz="2000" i="1">
                            <a:latin typeface="Cambria Math" panose="02040503050406030204" pitchFamily="18" charset="0"/>
                            <a:ea typeface="+mn-ea"/>
                            <a:cs typeface="Cambria Math" panose="02040503050406030204" pitchFamily="18" charset="0"/>
                          </a:rPr>
                          <m:t>𝑡</m:t>
                        </m:r>
                        <m:r>
                          <a:rPr lang="en-US" altLang="zh-CN" sz="2000" i="1">
                            <a:latin typeface="Cambria Math" panose="02040503050406030204" pitchFamily="18" charset="0"/>
                            <a:ea typeface="+mn-ea"/>
                            <a:cs typeface="Cambria Math" panose="02040503050406030204" pitchFamily="18" charset="0"/>
                          </a:rPr>
                          <m:t>+</m:t>
                        </m:r>
                        <m:r>
                          <a:rPr lang="en-US" altLang="zh-CN" sz="2000" i="1">
                            <a:latin typeface="Cambria Math" panose="02040503050406030204" pitchFamily="18" charset="0"/>
                            <a:ea typeface="+mn-ea"/>
                            <a:cs typeface="Cambria Math" panose="02040503050406030204" pitchFamily="18" charset="0"/>
                          </a:rPr>
                          <m:t>6</m:t>
                        </m:r>
                        <m:r>
                          <a:rPr lang="en-US" altLang="zh-CN" sz="2000" i="1">
                            <a:latin typeface="Cambria Math" panose="02040503050406030204" pitchFamily="18" charset="0"/>
                            <a:ea typeface="+mn-ea"/>
                            <a:cs typeface="Cambria Math" panose="02040503050406030204" pitchFamily="18" charset="0"/>
                          </a:rPr>
                          <m:t>0</m:t>
                        </m:r>
                        <m:r>
                          <a:rPr lang="en-US" altLang="zh-CN" sz="2000" i="1">
                            <a:latin typeface="Cambria Math" panose="02040503050406030204" pitchFamily="18" charset="0"/>
                            <a:ea typeface="+mn-ea"/>
                            <a:cs typeface="Cambria Math" panose="02040503050406030204" pitchFamily="18" charset="0"/>
                          </a:rPr>
                          <m:t>°</m:t>
                        </m:r>
                      </m:e>
                    </m:d>
                  </m:oMath>
                </a14:m>
                <a:r>
                  <a:rPr lang="en-US" altLang="zh-CN" sz="2000">
                    <a:latin typeface="+mn-ea"/>
                    <a:ea typeface="+mn-ea"/>
                    <a:cs typeface="+mn-ea"/>
                  </a:rPr>
                  <a:t>A</a:t>
                </a:r>
                <a:r>
                  <a:rPr lang="zh-CN" altLang="en-US" sz="2000">
                    <a:latin typeface="+mn-ea"/>
                    <a:ea typeface="+mn-ea"/>
                    <a:cs typeface="+mn-ea"/>
                  </a:rPr>
                  <a:t>，则在相位上，电压</a:t>
                </a:r>
                <a:r>
                  <a:rPr lang="en-US" altLang="zh-CN" sz="2000">
                    <a:latin typeface="+mn-ea"/>
                    <a:ea typeface="+mn-ea"/>
                    <a:cs typeface="+mn-ea"/>
                  </a:rPr>
                  <a:t>_________</a:t>
                </a:r>
                <a:r>
                  <a:rPr lang="zh-CN" altLang="en-US" sz="2000">
                    <a:latin typeface="+mn-ea"/>
                    <a:ea typeface="+mn-ea"/>
                    <a:cs typeface="+mn-ea"/>
                  </a:rPr>
                  <a:t>（选填：超前</a:t>
                </a:r>
                <a:r>
                  <a:rPr lang="en-US" altLang="zh-CN" sz="2000">
                    <a:latin typeface="+mn-ea"/>
                    <a:ea typeface="+mn-ea"/>
                    <a:cs typeface="+mn-ea"/>
                  </a:rPr>
                  <a:t>/</a:t>
                </a:r>
                <a:r>
                  <a:rPr lang="zh-CN" altLang="en-US" sz="2000">
                    <a:latin typeface="+mn-ea"/>
                    <a:ea typeface="+mn-ea"/>
                    <a:cs typeface="+mn-ea"/>
                  </a:rPr>
                  <a:t>之后）电流</a:t>
                </a:r>
                <a:r>
                  <a:rPr lang="en-US" altLang="zh-CN" sz="2000">
                    <a:latin typeface="+mn-ea"/>
                    <a:ea typeface="+mn-ea"/>
                    <a:cs typeface="+mn-ea"/>
                  </a:rPr>
                  <a:t>_________</a:t>
                </a:r>
                <a:r>
                  <a:rPr lang="en-US" altLang="en-US" sz="2000">
                    <a:latin typeface="+mn-ea"/>
                    <a:ea typeface="+mn-ea"/>
                    <a:cs typeface="+mn-ea"/>
                  </a:rPr>
                  <a:t>°</a:t>
                </a:r>
                <a:r>
                  <a:rPr lang="zh-CN" altLang="en-US" sz="2000">
                    <a:latin typeface="+mn-ea"/>
                    <a:ea typeface="+mn-ea"/>
                    <a:cs typeface="+mn-ea"/>
                  </a:rPr>
                  <a:t>，此时的负载是</a:t>
                </a:r>
                <a:r>
                  <a:rPr lang="en-US" altLang="zh-CN" sz="2000">
                    <a:latin typeface="+mn-ea"/>
                    <a:ea typeface="+mn-ea"/>
                    <a:cs typeface="+mn-ea"/>
                  </a:rPr>
                  <a:t>_________</a:t>
                </a:r>
                <a:r>
                  <a:rPr lang="zh-CN" altLang="en-US" sz="2000">
                    <a:latin typeface="+mn-ea"/>
                    <a:ea typeface="+mn-ea"/>
                    <a:cs typeface="+mn-ea"/>
                  </a:rPr>
                  <a:t>性负载。</a:t>
                </a:r>
                <a:endParaRPr lang="zh-CN" altLang="en-US" sz="2000">
                  <a:latin typeface="+mn-ea"/>
                  <a:ea typeface="+mn-ea"/>
                  <a:cs typeface="+mn-ea"/>
                </a:endParaRPr>
              </a:p>
            </p:txBody>
          </p:sp>
        </mc:Choice>
        <mc:Fallback>
          <p:sp>
            <p:nvSpPr>
              <p:cNvPr id="3" name="文本框 2"/>
              <p:cNvSpPr txBox="1">
                <a:spLocks noRot="1" noChangeAspect="1" noMove="1" noResize="1" noEditPoints="1" noAdjustHandles="1" noChangeArrowheads="1" noChangeShapeType="1" noTextEdit="1"/>
              </p:cNvSpPr>
              <p:nvPr/>
            </p:nvSpPr>
            <p:spPr>
              <a:xfrm>
                <a:off x="602615" y="1239520"/>
                <a:ext cx="7799070" cy="1523365"/>
              </a:xfrm>
              <a:prstGeom prst="rect">
                <a:avLst/>
              </a:prstGeom>
              <a:blipFill rotWithShape="1">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602615" y="2995295"/>
                <a:ext cx="8239760" cy="1014730"/>
              </a:xfrm>
              <a:prstGeom prst="rect">
                <a:avLst/>
              </a:prstGeom>
            </p:spPr>
            <p:txBody>
              <a:bodyPr wrap="square">
                <a:spAutoFit/>
              </a:bodyPr>
              <a:p>
                <a:pPr defTabSz="266700">
                  <a:lnSpc>
                    <a:spcPct val="150000"/>
                  </a:lnSpc>
                </a:pPr>
                <a:r>
                  <a:rPr lang="zh-CN" altLang="en-US" sz="2000" b="1">
                    <a:latin typeface="+mn-ea"/>
                    <a:ea typeface="+mn-ea"/>
                    <a:cs typeface="+mn-ea"/>
                  </a:rPr>
                  <a:t>练习</a:t>
                </a:r>
                <a:r>
                  <a:rPr lang="en-US" altLang="zh-CN" sz="2000" b="1">
                    <a:latin typeface="+mn-ea"/>
                    <a:ea typeface="+mn-ea"/>
                    <a:cs typeface="+mn-ea"/>
                  </a:rPr>
                  <a:t>5</a:t>
                </a:r>
                <a:r>
                  <a:rPr lang="zh-CN" altLang="en-US" sz="2000" b="1">
                    <a:latin typeface="+mn-ea"/>
                    <a:ea typeface="+mn-ea"/>
                    <a:cs typeface="+mn-ea"/>
                  </a:rPr>
                  <a:t>：</a:t>
                </a:r>
                <a:r>
                  <a:rPr lang="zh-CN" altLang="en-US" sz="2000">
                    <a:latin typeface="+mn-ea"/>
                    <a:ea typeface="+mn-ea"/>
                    <a:cs typeface="+mn-ea"/>
                  </a:rPr>
                  <a:t>当阻抗角</a:t>
                </a:r>
                <a14:m>
                  <m:oMath xmlns:m="http://schemas.openxmlformats.org/officeDocument/2006/math">
                    <m:r>
                      <a:rPr lang="en-US" altLang="zh-CN" sz="2000" i="1">
                        <a:latin typeface="Cambria Math" panose="02040503050406030204" pitchFamily="18" charset="0"/>
                        <a:ea typeface="+mn-ea"/>
                        <a:cs typeface="Cambria Math" panose="02040503050406030204" pitchFamily="18" charset="0"/>
                      </a:rPr>
                      <m:t>𝜑</m:t>
                    </m:r>
                    <m:r>
                      <a:rPr lang="en-US" altLang="zh-CN" sz="2000" i="1">
                        <a:latin typeface="Cambria Math" panose="02040503050406030204" pitchFamily="18" charset="0"/>
                        <a:ea typeface="+mn-ea"/>
                        <a:cs typeface="Cambria Math" panose="02040503050406030204" pitchFamily="18" charset="0"/>
                      </a:rPr>
                      <m:t>=</m:t>
                    </m:r>
                    <m:sSub>
                      <m:sSubPr>
                        <m:ctrlPr>
                          <a:rPr lang="en-US" altLang="zh-CN" sz="2000" i="1">
                            <a:latin typeface="Cambria Math" panose="02040503050406030204" pitchFamily="18" charset="0"/>
                            <a:ea typeface="+mn-ea"/>
                            <a:cs typeface="Cambria Math" panose="02040503050406030204" pitchFamily="18" charset="0"/>
                          </a:rPr>
                        </m:ctrlPr>
                      </m:sSubPr>
                      <m:e>
                        <m:r>
                          <a:rPr lang="en-US" altLang="zh-CN" sz="2000" i="1">
                            <a:latin typeface="Cambria Math" panose="02040503050406030204" pitchFamily="18" charset="0"/>
                            <a:ea typeface="+mn-ea"/>
                            <a:cs typeface="Cambria Math" panose="02040503050406030204" pitchFamily="18" charset="0"/>
                          </a:rPr>
                          <m:t>𝜑</m:t>
                        </m:r>
                      </m:e>
                      <m:sub>
                        <m:r>
                          <a:rPr lang="en-US" altLang="zh-CN" sz="2000" i="1">
                            <a:latin typeface="Cambria Math" panose="02040503050406030204" pitchFamily="18" charset="0"/>
                            <a:ea typeface="+mn-ea"/>
                            <a:cs typeface="Cambria Math" panose="02040503050406030204" pitchFamily="18" charset="0"/>
                          </a:rPr>
                          <m:t>𝑢</m:t>
                        </m:r>
                      </m:sub>
                    </m:sSub>
                    <m:r>
                      <a:rPr lang="en-US" altLang="zh-CN" sz="2000" i="1">
                        <a:latin typeface="Cambria Math" panose="02040503050406030204" pitchFamily="18" charset="0"/>
                        <a:ea typeface="+mn-ea"/>
                        <a:cs typeface="Cambria Math" panose="02040503050406030204" pitchFamily="18" charset="0"/>
                      </a:rPr>
                      <m:t>−</m:t>
                    </m:r>
                    <m:sSub>
                      <m:sSubPr>
                        <m:ctrlPr>
                          <a:rPr lang="en-US" altLang="zh-CN" sz="2000" i="1">
                            <a:latin typeface="Cambria Math" panose="02040503050406030204" pitchFamily="18" charset="0"/>
                            <a:ea typeface="+mn-ea"/>
                            <a:cs typeface="Cambria Math" panose="02040503050406030204" pitchFamily="18" charset="0"/>
                          </a:rPr>
                        </m:ctrlPr>
                      </m:sSubPr>
                      <m:e>
                        <m:r>
                          <a:rPr lang="en-US" altLang="zh-CN" sz="2000" i="1">
                            <a:latin typeface="Cambria Math" panose="02040503050406030204" pitchFamily="18" charset="0"/>
                            <a:ea typeface="+mn-ea"/>
                            <a:cs typeface="Cambria Math" panose="02040503050406030204" pitchFamily="18" charset="0"/>
                          </a:rPr>
                          <m:t>𝜑</m:t>
                        </m:r>
                      </m:e>
                      <m:sub>
                        <m:r>
                          <a:rPr lang="en-US" altLang="zh-CN" sz="2000" i="1">
                            <a:latin typeface="Cambria Math" panose="02040503050406030204" pitchFamily="18" charset="0"/>
                            <a:ea typeface="+mn-ea"/>
                            <a:cs typeface="Cambria Math" panose="02040503050406030204" pitchFamily="18" charset="0"/>
                          </a:rPr>
                          <m:t>𝑖</m:t>
                        </m:r>
                      </m:sub>
                    </m:sSub>
                    <m:r>
                      <a:rPr lang="en-US" altLang="zh-CN" sz="2000" i="1">
                        <a:latin typeface="Cambria Math" panose="02040503050406030204" pitchFamily="18" charset="0"/>
                        <a:ea typeface="+mn-ea"/>
                        <a:cs typeface="Cambria Math" panose="02040503050406030204" pitchFamily="18" charset="0"/>
                      </a:rPr>
                      <m:t>&gt;</m:t>
                    </m:r>
                    <m:r>
                      <a:rPr lang="en-US" altLang="zh-CN" sz="2000" i="1">
                        <a:latin typeface="Cambria Math" panose="02040503050406030204" pitchFamily="18" charset="0"/>
                        <a:ea typeface="+mn-ea"/>
                        <a:cs typeface="Cambria Math" panose="02040503050406030204" pitchFamily="18" charset="0"/>
                      </a:rPr>
                      <m:t>0</m:t>
                    </m:r>
                  </m:oMath>
                </a14:m>
                <a:r>
                  <a:rPr lang="zh-CN" altLang="en-US" sz="2000">
                    <a:latin typeface="+mn-ea"/>
                    <a:ea typeface="+mn-ea"/>
                    <a:cs typeface="+mn-ea"/>
                    <a:sym typeface="+mn-ea"/>
                  </a:rPr>
                  <a:t>，</a:t>
                </a:r>
                <a:r>
                  <a:rPr lang="zh-CN" altLang="en-US" sz="2000">
                    <a:latin typeface="+mn-ea"/>
                    <a:ea typeface="+mn-ea"/>
                    <a:cs typeface="+mn-ea"/>
                  </a:rPr>
                  <a:t>该电路是</a:t>
                </a:r>
                <a:r>
                  <a:rPr lang="en-US" altLang="zh-CN" sz="2000">
                    <a:latin typeface="+mn-ea"/>
                    <a:ea typeface="+mn-ea"/>
                    <a:cs typeface="+mn-ea"/>
                  </a:rPr>
                  <a:t>________</a:t>
                </a:r>
                <a:r>
                  <a:rPr lang="zh-CN" altLang="en-US" sz="2000">
                    <a:latin typeface="+mn-ea"/>
                    <a:ea typeface="+mn-ea"/>
                    <a:cs typeface="+mn-ea"/>
                  </a:rPr>
                  <a:t>电路。（</a:t>
                </a:r>
                <a:r>
                  <a:rPr lang="en-US" altLang="zh-CN" sz="2000">
                    <a:latin typeface="+mn-ea"/>
                    <a:ea typeface="+mn-ea"/>
                    <a:cs typeface="+mn-ea"/>
                  </a:rPr>
                  <a:t>    </a:t>
                </a:r>
                <a:r>
                  <a:rPr lang="zh-CN" altLang="en-US" sz="2000">
                    <a:latin typeface="+mn-ea"/>
                    <a:ea typeface="+mn-ea"/>
                    <a:cs typeface="+mn-ea"/>
                  </a:rPr>
                  <a:t>）</a:t>
                </a:r>
                <a:endParaRPr lang="zh-CN" altLang="en-US" sz="2000">
                  <a:latin typeface="+mn-ea"/>
                  <a:ea typeface="+mn-ea"/>
                  <a:cs typeface="+mn-ea"/>
                </a:endParaRPr>
              </a:p>
              <a:p>
                <a:pPr defTabSz="266700">
                  <a:lnSpc>
                    <a:spcPct val="150000"/>
                  </a:lnSpc>
                </a:pPr>
                <a:r>
                  <a:rPr lang="en-US" altLang="zh-CN" sz="2000">
                    <a:latin typeface="+mn-ea"/>
                    <a:ea typeface="+mn-ea"/>
                    <a:cs typeface="+mn-ea"/>
                  </a:rPr>
                  <a:t>A</a:t>
                </a:r>
                <a:r>
                  <a:rPr lang="zh-CN" altLang="en-US" sz="2000">
                    <a:latin typeface="+mn-ea"/>
                    <a:ea typeface="+mn-ea"/>
                    <a:cs typeface="+mn-ea"/>
                  </a:rPr>
                  <a:t>．电容性</a:t>
                </a:r>
                <a:r>
                  <a:rPr lang="en-US" altLang="zh-CN" sz="2000">
                    <a:latin typeface="+mn-ea"/>
                    <a:ea typeface="+mn-ea"/>
                    <a:cs typeface="+mn-ea"/>
                  </a:rPr>
                  <a:t>      B</a:t>
                </a:r>
                <a:r>
                  <a:rPr lang="zh-CN" altLang="en-US" sz="2000">
                    <a:latin typeface="+mn-ea"/>
                    <a:ea typeface="+mn-ea"/>
                    <a:cs typeface="+mn-ea"/>
                  </a:rPr>
                  <a:t>．电感性</a:t>
                </a:r>
                <a:r>
                  <a:rPr lang="en-US" altLang="zh-CN" sz="2000">
                    <a:latin typeface="+mn-ea"/>
                    <a:ea typeface="+mn-ea"/>
                    <a:cs typeface="+mn-ea"/>
                  </a:rPr>
                  <a:t>      C</a:t>
                </a:r>
                <a:r>
                  <a:rPr lang="zh-CN" altLang="en-US" sz="2000">
                    <a:latin typeface="+mn-ea"/>
                    <a:ea typeface="+mn-ea"/>
                    <a:cs typeface="+mn-ea"/>
                  </a:rPr>
                  <a:t>．电阻性</a:t>
                </a:r>
                <a:r>
                  <a:rPr lang="en-US" altLang="zh-CN" sz="2000">
                    <a:latin typeface="+mn-ea"/>
                    <a:ea typeface="+mn-ea"/>
                    <a:cs typeface="+mn-ea"/>
                  </a:rPr>
                  <a:t>       D</a:t>
                </a:r>
                <a:r>
                  <a:rPr lang="zh-CN" altLang="en-US" sz="2000">
                    <a:latin typeface="+mn-ea"/>
                    <a:ea typeface="+mn-ea"/>
                    <a:cs typeface="+mn-ea"/>
                  </a:rPr>
                  <a:t>．谐振</a:t>
                </a:r>
                <a:endParaRPr lang="zh-CN" altLang="en-US" sz="2000">
                  <a:latin typeface="+mn-ea"/>
                  <a:ea typeface="+mn-ea"/>
                  <a:cs typeface="+mn-ea"/>
                </a:endParaRPr>
              </a:p>
            </p:txBody>
          </p:sp>
        </mc:Choice>
        <mc:Fallback>
          <p:sp>
            <p:nvSpPr>
              <p:cNvPr id="8" name="文本框 7"/>
              <p:cNvSpPr txBox="1">
                <a:spLocks noRot="1" noChangeAspect="1" noMove="1" noResize="1" noEditPoints="1" noAdjustHandles="1" noChangeArrowheads="1" noChangeShapeType="1" noTextEdit="1"/>
              </p:cNvSpPr>
              <p:nvPr/>
            </p:nvSpPr>
            <p:spPr>
              <a:xfrm>
                <a:off x="602615" y="2995295"/>
                <a:ext cx="8239760" cy="1014730"/>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p:cNvSpPr txBox="1"/>
              <p:nvPr/>
            </p:nvSpPr>
            <p:spPr>
              <a:xfrm>
                <a:off x="602615" y="4358640"/>
                <a:ext cx="8239760" cy="553085"/>
              </a:xfrm>
              <a:prstGeom prst="rect">
                <a:avLst/>
              </a:prstGeom>
            </p:spPr>
            <p:txBody>
              <a:bodyPr wrap="square">
                <a:spAutoFit/>
              </a:bodyPr>
              <a:p>
                <a:pPr defTabSz="266700">
                  <a:lnSpc>
                    <a:spcPct val="150000"/>
                  </a:lnSpc>
                </a:pPr>
                <a:r>
                  <a:rPr lang="zh-CN" altLang="en-US" sz="2000" b="1">
                    <a:latin typeface="+mn-ea"/>
                    <a:ea typeface="+mn-ea"/>
                    <a:cs typeface="+mn-ea"/>
                  </a:rPr>
                  <a:t>练习</a:t>
                </a:r>
                <a:r>
                  <a:rPr lang="en-US" altLang="zh-CN" sz="2000" b="1">
                    <a:latin typeface="+mn-ea"/>
                    <a:ea typeface="+mn-ea"/>
                    <a:cs typeface="+mn-ea"/>
                  </a:rPr>
                  <a:t>6</a:t>
                </a:r>
                <a:r>
                  <a:rPr lang="zh-CN" altLang="en-US" sz="2000" b="1">
                    <a:latin typeface="+mn-ea"/>
                    <a:ea typeface="+mn-ea"/>
                    <a:cs typeface="+mn-ea"/>
                  </a:rPr>
                  <a:t>：</a:t>
                </a:r>
                <a:r>
                  <a:rPr lang="zh-CN" altLang="en-US" sz="2000">
                    <a:latin typeface="+mn-ea"/>
                    <a:ea typeface="+mn-ea"/>
                    <a:cs typeface="+mn-ea"/>
                  </a:rPr>
                  <a:t>谐振电路的电抗等于零，即</a:t>
                </a:r>
                <a14:m>
                  <m:oMath xmlns:m="http://schemas.openxmlformats.org/officeDocument/2006/math">
                    <m:sSub>
                      <m:sSubPr>
                        <m:ctrlPr>
                          <a:rPr lang="en-US" altLang="zh-CN" sz="2000" i="1">
                            <a:latin typeface="Cambria Math" panose="02040503050406030204" pitchFamily="18" charset="0"/>
                            <a:ea typeface="+mn-ea"/>
                            <a:cs typeface="Cambria Math" panose="02040503050406030204" pitchFamily="18" charset="0"/>
                          </a:rPr>
                        </m:ctrlPr>
                      </m:sSubPr>
                      <m:e>
                        <m:r>
                          <a:rPr lang="en-US" altLang="zh-CN" sz="2000" i="1">
                            <a:latin typeface="Cambria Math" panose="02040503050406030204" pitchFamily="18" charset="0"/>
                            <a:ea typeface="+mn-ea"/>
                            <a:cs typeface="Cambria Math" panose="02040503050406030204" pitchFamily="18" charset="0"/>
                          </a:rPr>
                          <m:t>𝑋</m:t>
                        </m:r>
                      </m:e>
                      <m:sub>
                        <m:r>
                          <a:rPr lang="en-US" altLang="zh-CN" sz="2000" i="1">
                            <a:latin typeface="Cambria Math" panose="02040503050406030204" pitchFamily="18" charset="0"/>
                            <a:ea typeface="+mn-ea"/>
                            <a:cs typeface="Cambria Math" panose="02040503050406030204" pitchFamily="18" charset="0"/>
                          </a:rPr>
                          <m:t>𝐿</m:t>
                        </m:r>
                      </m:sub>
                    </m:sSub>
                    <m:r>
                      <a:rPr lang="en-US" altLang="zh-CN" sz="2000" i="1">
                        <a:latin typeface="Cambria Math" panose="02040503050406030204" pitchFamily="18" charset="0"/>
                        <a:ea typeface="+mn-ea"/>
                        <a:cs typeface="Cambria Math" panose="02040503050406030204" pitchFamily="18" charset="0"/>
                      </a:rPr>
                      <m:t>=</m:t>
                    </m:r>
                    <m:sSub>
                      <m:sSubPr>
                        <m:ctrlPr>
                          <a:rPr lang="en-US" altLang="zh-CN" sz="2000" i="1">
                            <a:latin typeface="Cambria Math" panose="02040503050406030204" pitchFamily="18" charset="0"/>
                            <a:ea typeface="+mn-ea"/>
                            <a:cs typeface="Cambria Math" panose="02040503050406030204" pitchFamily="18" charset="0"/>
                          </a:rPr>
                        </m:ctrlPr>
                      </m:sSubPr>
                      <m:e>
                        <m:r>
                          <a:rPr lang="en-US" altLang="zh-CN" sz="2000" i="1">
                            <a:latin typeface="Cambria Math" panose="02040503050406030204" pitchFamily="18" charset="0"/>
                            <a:ea typeface="+mn-ea"/>
                            <a:cs typeface="Cambria Math" panose="02040503050406030204" pitchFamily="18" charset="0"/>
                          </a:rPr>
                          <m:t>𝑋</m:t>
                        </m:r>
                      </m:e>
                      <m:sub>
                        <m:r>
                          <a:rPr lang="en-US" altLang="zh-CN" sz="2000" i="1">
                            <a:latin typeface="Cambria Math" panose="02040503050406030204" pitchFamily="18" charset="0"/>
                            <a:ea typeface="+mn-ea"/>
                            <a:cs typeface="Cambria Math" panose="02040503050406030204" pitchFamily="18" charset="0"/>
                          </a:rPr>
                          <m:t>𝐶</m:t>
                        </m:r>
                      </m:sub>
                    </m:sSub>
                    <m:r>
                      <a:rPr lang="en-US" altLang="zh-CN" sz="2000" i="1">
                        <a:latin typeface="Cambria Math" panose="02040503050406030204" pitchFamily="18" charset="0"/>
                        <a:ea typeface="+mn-ea"/>
                        <a:cs typeface="Cambria Math" panose="02040503050406030204" pitchFamily="18" charset="0"/>
                      </a:rPr>
                      <m:t>=</m:t>
                    </m:r>
                    <m:r>
                      <a:rPr lang="en-US" altLang="zh-CN" sz="2000" i="1">
                        <a:latin typeface="Cambria Math" panose="02040503050406030204" pitchFamily="18" charset="0"/>
                        <a:ea typeface="+mn-ea"/>
                        <a:cs typeface="Cambria Math" panose="02040503050406030204" pitchFamily="18" charset="0"/>
                      </a:rPr>
                      <m:t>0</m:t>
                    </m:r>
                  </m:oMath>
                </a14:m>
                <a:r>
                  <a:rPr lang="zh-CN" altLang="en-US" sz="2000">
                    <a:latin typeface="+mn-ea"/>
                    <a:ea typeface="+mn-ea"/>
                    <a:cs typeface="+mn-ea"/>
                  </a:rPr>
                  <a:t>。（</a:t>
                </a:r>
                <a:r>
                  <a:rPr lang="en-US" altLang="zh-CN" sz="2000">
                    <a:latin typeface="+mn-ea"/>
                    <a:ea typeface="+mn-ea"/>
                    <a:cs typeface="+mn-ea"/>
                  </a:rPr>
                  <a:t>    </a:t>
                </a:r>
                <a:r>
                  <a:rPr lang="zh-CN" altLang="en-US" sz="2000">
                    <a:latin typeface="+mn-ea"/>
                    <a:ea typeface="+mn-ea"/>
                    <a:cs typeface="+mn-ea"/>
                  </a:rPr>
                  <a:t>）</a:t>
                </a:r>
                <a:endParaRPr lang="zh-CN" altLang="en-US" sz="2000">
                  <a:latin typeface="+mn-ea"/>
                  <a:ea typeface="+mn-ea"/>
                  <a:cs typeface="+mn-ea"/>
                </a:endParaRPr>
              </a:p>
            </p:txBody>
          </p:sp>
        </mc:Choice>
        <mc:Fallback>
          <p:sp>
            <p:nvSpPr>
              <p:cNvPr id="17" name="文本框 16"/>
              <p:cNvSpPr txBox="1">
                <a:spLocks noRot="1" noChangeAspect="1" noMove="1" noResize="1" noEditPoints="1" noAdjustHandles="1" noChangeArrowheads="1" noChangeShapeType="1" noTextEdit="1"/>
              </p:cNvSpPr>
              <p:nvPr/>
            </p:nvSpPr>
            <p:spPr>
              <a:xfrm>
                <a:off x="602615" y="4358640"/>
                <a:ext cx="8239760" cy="553085"/>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863600" y="2224475"/>
            <a:ext cx="7651329" cy="2967498"/>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串联电路的电压关系</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 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串联电路的功率</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串联电路的性质</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209029" y="2012107"/>
            <a:ext cx="2681491" cy="2681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247650" y="414655"/>
            <a:ext cx="8902700" cy="429895"/>
            <a:chOff x="390" y="653"/>
            <a:chExt cx="14020" cy="677"/>
          </a:xfrm>
        </p:grpSpPr>
        <p:grpSp>
          <p:nvGrpSpPr>
            <p:cNvPr id="5" name="组合 4"/>
            <p:cNvGrpSpPr/>
            <p:nvPr/>
          </p:nvGrpSpPr>
          <p:grpSpPr>
            <a:xfrm rot="0">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390" y="653"/>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4" name="文本框 13"/>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450215" y="96520"/>
            <a:ext cx="8188960"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158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239395" y="2122170"/>
            <a:ext cx="8666480" cy="473583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spcBef>
                <a:spcPct val="20000"/>
              </a:spcBef>
            </a:pPr>
            <a:r>
              <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高频磁性材料的革新：提升高频电路性能与可靠性的关键因素</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高频磁性材料在现代电子工程中的应用日益广泛，特别是在高频电路中，它们扮演着至关重要的角色。</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在高频变压器和电感器的设计与制造中，这些材料以其高饱和磁通量和低损耗特性脱颖而出。高频磁性材料能够提供所需的电感和磁阻，从而在高频</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串联电路中实现高效的能量存储和信号过滤。这些材料的低损耗特性有助于减少电路中的热量产生，提高电路的可靠性和寿命。更重要的是，高频磁性材料的应用显著提升了电感器的品质因数（</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Q</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值），从而提高了电路的谐振效率和选择性。这使得电路能够在复杂的高频信号环境中更好地筛选和放大所需的信号，满足无线通信、高速信号处理等领域对高频电路性能的高标准要求。高频磁性材料在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电路中的作用不仅限于提供电感和磁阻，还在于提高整个电路系统在高频应用中的性能和可靠性。</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随着技术的不断进步，高频磁性材料在电子电路中的应用将继续扩展，推动电子设备性能的提升和创新。</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414655"/>
            <a:ext cx="9143365" cy="430530"/>
            <a:chOff x="11" y="653"/>
            <a:chExt cx="14399" cy="678"/>
          </a:xfrm>
        </p:grpSpPr>
        <p:sp>
          <p:nvSpPr>
            <p:cNvPr id="10" name="文本框 9"/>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39395" y="105918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5"/>
          <p:cNvSpPr>
            <a:spLocks noChangeArrowheads="1"/>
          </p:cNvSpPr>
          <p:nvPr>
            <p:custDataLst>
              <p:tags r:id="rId2"/>
            </p:custDataLst>
          </p:nvPr>
        </p:nvSpPr>
        <p:spPr bwMode="auto">
          <a:xfrm>
            <a:off x="635060" y="2387917"/>
            <a:ext cx="7841298"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50000"/>
              </a:lnSpc>
            </a:pP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由电阻、电感和电容串联构成的电路，叫</a:t>
            </a:r>
            <a:r>
              <a:rPr lang="en-US" altLang="zh-CN" sz="3200" b="1" i="1" dirty="0">
                <a:solidFill>
                  <a:schemeClr val="dk1"/>
                </a:solidFill>
                <a:latin typeface="Times New Roman" panose="02020603050405020304" charset="0"/>
                <a:ea typeface="黑体" panose="02010609060101010101" pitchFamily="49" charset="-122"/>
                <a:cs typeface="Times New Roman" panose="02020603050405020304" charset="0"/>
              </a:rPr>
              <a:t>RLC</a:t>
            </a: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a:t>
            </a:r>
            <a:endPar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351" y="1478604"/>
            <a:ext cx="3050299" cy="205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p:cNvSpPr>
          <p:nvPr>
            <p:custDataLst>
              <p:tags r:id="rId3"/>
            </p:custDataLst>
          </p:nvPr>
        </p:nvSpPr>
        <p:spPr>
          <a:xfrm>
            <a:off x="118110" y="55308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en-US" altLang="zh-CN" sz="2400" b="1" i="1" dirty="0">
                <a:solidFill>
                  <a:schemeClr val="tx1"/>
                </a:solidFill>
                <a:latin typeface="黑体" panose="02010609060101010101" pitchFamily="49" charset="-122"/>
                <a:ea typeface="黑体" panose="02010609060101010101" pitchFamily="49" charset="-122"/>
                <a:cs typeface="黑体" panose="02010609060101010101" pitchFamily="49" charset="-122"/>
              </a:rPr>
              <a:t>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串电路电压的关系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3" name="Rectangle 5"/>
              <p:cNvSpPr>
                <a:spLocks noChangeArrowheads="1"/>
              </p:cNvSpPr>
              <p:nvPr>
                <p:custDataLst>
                  <p:tags r:id="rId4"/>
                </p:custDataLst>
              </p:nvPr>
            </p:nvSpPr>
            <p:spPr bwMode="auto">
              <a:xfrm>
                <a:off x="3315970" y="1476058"/>
                <a:ext cx="5929630" cy="1204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pPr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设电路中的电流为</a:t>
                </a:r>
                <a14:m>
                  <m:oMath xmlns:m="http://schemas.openxmlformats.org/officeDocument/2006/math">
                    <m:r>
                      <a:rPr lang="en-US" altLang="zh-CN" sz="2400" i="1" smtClean="0">
                        <a:solidFill>
                          <a:schemeClr val="dk1">
                            <a:lumMod val="85000"/>
                            <a:lumOff val="15000"/>
                          </a:schemeClr>
                        </a:solidFill>
                        <a:latin typeface="Cambria Math" panose="02040503050406030204" pitchFamily="18" charset="0"/>
                        <a:cs typeface="黑体" panose="02010609060101010101" pitchFamily="49" charset="-122"/>
                      </a:rPr>
                      <m:t>𝑖</m:t>
                    </m:r>
                    <m:r>
                      <a:rPr lang="en-US" altLang="zh-CN" sz="2400" i="1">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400" i="1">
                            <a:solidFill>
                              <a:schemeClr val="dk1">
                                <a:lumMod val="85000"/>
                                <a:lumOff val="15000"/>
                              </a:schemeClr>
                            </a:solidFill>
                            <a:latin typeface="Cambria Math" panose="02040503050406030204" pitchFamily="18" charset="0"/>
                          </a:rPr>
                        </m:ctrlPr>
                      </m:sSubPr>
                      <m:e>
                        <m:r>
                          <a:rPr lang="en-US" altLang="zh-CN" sz="2400" i="1" smtClean="0">
                            <a:solidFill>
                              <a:schemeClr val="dk1">
                                <a:lumMod val="85000"/>
                                <a:lumOff val="15000"/>
                              </a:schemeClr>
                            </a:solidFill>
                            <a:latin typeface="Cambria Math" panose="02040503050406030204" pitchFamily="18" charset="0"/>
                          </a:rPr>
                          <m:t>𝐼</m:t>
                        </m:r>
                      </m:e>
                      <m:sub>
                        <m:r>
                          <a:rPr lang="en-US" altLang="zh-CN" sz="2400" i="1">
                            <a:solidFill>
                              <a:schemeClr val="dk1">
                                <a:lumMod val="85000"/>
                                <a:lumOff val="15000"/>
                              </a:schemeClr>
                            </a:solidFill>
                            <a:latin typeface="Cambria Math" panose="02040503050406030204" pitchFamily="18" charset="0"/>
                          </a:rPr>
                          <m:t>𝑚</m:t>
                        </m:r>
                      </m:sub>
                    </m:sSub>
                    <m:r>
                      <a:rPr lang="en-US" altLang="zh-CN" sz="2400" i="1">
                        <a:solidFill>
                          <a:schemeClr val="dk1">
                            <a:lumMod val="85000"/>
                            <a:lumOff val="15000"/>
                          </a:schemeClr>
                        </a:solidFill>
                        <a:latin typeface="Cambria Math" panose="02040503050406030204" pitchFamily="18" charset="0"/>
                      </a:rPr>
                      <m:t>𝑠𝑖𝑛</m:t>
                    </m:r>
                    <m:r>
                      <a:rPr lang="zh-CN" altLang="en-US" sz="2400" i="1">
                        <a:solidFill>
                          <a:schemeClr val="dk1">
                            <a:lumMod val="85000"/>
                            <a:lumOff val="15000"/>
                          </a:schemeClr>
                        </a:solidFill>
                        <a:latin typeface="Cambria Math" panose="02040503050406030204" pitchFamily="18" charset="0"/>
                      </a:rPr>
                      <m:t>𝜔</m:t>
                    </m:r>
                    <m:r>
                      <a:rPr lang="en-US" altLang="zh-CN" sz="2400" i="1">
                        <a:solidFill>
                          <a:schemeClr val="dk1">
                            <a:lumMod val="85000"/>
                            <a:lumOff val="15000"/>
                          </a:schemeClr>
                        </a:solidFill>
                        <a:latin typeface="Cambria Math" panose="02040503050406030204" pitchFamily="18" charset="0"/>
                      </a:rPr>
                      <m:t>𝑡</m:t>
                    </m:r>
                    <m:r>
                      <a:rPr lang="en-US" altLang="zh-CN" sz="2400" i="1">
                        <a:solidFill>
                          <a:schemeClr val="dk1">
                            <a:lumMod val="85000"/>
                            <a:lumOff val="15000"/>
                          </a:schemeClr>
                        </a:solidFill>
                        <a:latin typeface="Cambria Math" panose="02040503050406030204" pitchFamily="18" charset="0"/>
                      </a:rPr>
                      <m:t>，</m:t>
                    </m:r>
                    <m: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m:t>根据</m:t>
                    </m:r>
                    <m:r>
                      <a:rPr lang="en-US" altLang="zh-CN" sz="2400" i="1" dirty="0">
                        <a:solidFill>
                          <a:schemeClr val="dk1"/>
                        </a:solidFill>
                        <a:latin typeface="Times New Roman" panose="02020603050405020304" charset="0"/>
                        <a:ea typeface="黑体" panose="02010609060101010101" pitchFamily="49" charset="-122"/>
                        <a:cs typeface="Times New Roman" panose="02020603050405020304" charset="0"/>
                      </a:rPr>
                      <m:t>𝑅𝐿𝐶</m:t>
                    </m:r>
                  </m:oMath>
                </a14:m>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串联电路的基本特性，</a:t>
                </a:r>
                <a:r>
                  <a:rPr lang="en-US" altLang="zh-CN" sz="2400" i="1" dirty="0">
                    <a:solidFill>
                      <a:schemeClr val="dk1"/>
                    </a:solidFill>
                    <a:latin typeface="Times New Roman" panose="02020603050405020304" charset="0"/>
                    <a:ea typeface="黑体" panose="02010609060101010101" pitchFamily="49" charset="-122"/>
                    <a:cs typeface="Times New Roman" panose="02020603050405020304" charset="0"/>
                  </a:rPr>
                  <a:t>RLC</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中有相同的电流强度，可得各元件两端的电压为</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3" name="Rectangle 5"/>
              <p:cNvSpPr>
                <a:spLocks noRot="1" noChangeAspect="1" noMove="1" noResize="1" noEditPoints="1" noAdjustHandles="1" noChangeArrowheads="1" noChangeShapeType="1" noTextEdit="1"/>
              </p:cNvSpPr>
              <p:nvPr>
                <p:custDataLst>
                  <p:tags r:id="rId5"/>
                </p:custDataLst>
              </p:nvPr>
            </p:nvSpPr>
            <p:spPr bwMode="auto">
              <a:xfrm>
                <a:off x="3315970" y="1476058"/>
                <a:ext cx="5929630" cy="1204595"/>
              </a:xfrm>
              <a:prstGeom prst="rect">
                <a:avLst/>
              </a:prstGeom>
              <a:blipFill rotWithShape="1">
                <a:blip r:embed="rId6"/>
                <a:stretch>
                  <a:fillRect t="-26" b="2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p:cNvSpPr txBox="1"/>
              <p:nvPr/>
            </p:nvSpPr>
            <p:spPr>
              <a:xfrm>
                <a:off x="3499485" y="2768600"/>
                <a:ext cx="2415540" cy="39878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rPr>
                            <m:t>𝑹</m:t>
                          </m:r>
                        </m:sub>
                      </m:sSub>
                      <m:r>
                        <a:rPr lang="en-US" altLang="zh-CN" sz="2000" b="1" i="1" smtClean="0">
                          <a:solidFill>
                            <a:schemeClr val="tx1"/>
                          </a:solidFill>
                          <a:latin typeface="Cambria Math" panose="02040503050406030204" pitchFamily="18" charset="0"/>
                        </a:rPr>
                        <m:t>=</m:t>
                      </m:r>
                      <m:r>
                        <a:rPr lang="en-US" altLang="zh-CN" sz="2000" b="1" i="1" smtClean="0">
                          <a:solidFill>
                            <a:schemeClr val="tx1"/>
                          </a:solidFill>
                          <a:latin typeface="Cambria Math" panose="02040503050406030204" pitchFamily="18" charset="0"/>
                        </a:rPr>
                        <m:t>𝑹</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𝑰</m:t>
                          </m:r>
                        </m:e>
                        <m:sub>
                          <m:r>
                            <a:rPr lang="en-US" altLang="zh-CN" sz="2000" b="1" i="1" smtClean="0">
                              <a:solidFill>
                                <a:schemeClr val="tx1"/>
                              </a:solidFill>
                              <a:latin typeface="Cambria Math" panose="02040503050406030204" pitchFamily="18" charset="0"/>
                            </a:rPr>
                            <m:t>𝒎</m:t>
                          </m:r>
                        </m:sub>
                      </m:sSub>
                      <m:r>
                        <a:rPr lang="en-US" altLang="zh-CN" sz="2000" b="1" i="1" smtClean="0">
                          <a:solidFill>
                            <a:schemeClr val="tx1"/>
                          </a:solidFill>
                          <a:latin typeface="Cambria Math" panose="02040503050406030204" pitchFamily="18" charset="0"/>
                        </a:rPr>
                        <m:t>𝒔𝒊𝒏</m:t>
                      </m:r>
                      <m:r>
                        <a:rPr lang="zh-CN" altLang="en-US" sz="2000" b="1" i="1" smtClean="0">
                          <a:solidFill>
                            <a:schemeClr val="tx1"/>
                          </a:solidFill>
                          <a:latin typeface="Cambria Math" panose="02040503050406030204" pitchFamily="18" charset="0"/>
                        </a:rPr>
                        <m:t>𝝎</m:t>
                      </m:r>
                      <m:r>
                        <a:rPr lang="en-US" altLang="zh-CN" sz="2000" b="1" i="1" smtClean="0">
                          <a:solidFill>
                            <a:schemeClr val="tx1"/>
                          </a:solidFill>
                          <a:latin typeface="Cambria Math" panose="02040503050406030204" pitchFamily="18" charset="0"/>
                        </a:rPr>
                        <m:t>𝒕</m:t>
                      </m:r>
                    </m:oMath>
                  </m:oMathPara>
                </a14:m>
                <a:endParaRPr lang="en-US" altLang="zh-CN" sz="2000" b="1" i="1" dirty="0" smtClean="0">
                  <a:solidFill>
                    <a:schemeClr val="tx1"/>
                  </a:solidFill>
                  <a:latin typeface="Cambria Math" panose="02040503050406030204" pitchFamily="18"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3499485" y="2768600"/>
                <a:ext cx="2415540" cy="398780"/>
              </a:xfrm>
              <a:prstGeom prst="rect">
                <a:avLst/>
              </a:prstGeom>
              <a:blipFill rotWithShape="1">
                <a:blip r:embed="rId7"/>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3710940" y="3902710"/>
                <a:ext cx="2938145" cy="39878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rPr>
                            <m:t>𝑪</m:t>
                          </m:r>
                        </m:sub>
                      </m:sSub>
                      <m:r>
                        <a:rPr lang="en-US" altLang="zh-CN" sz="2000" b="1" i="1" smtClean="0">
                          <a:solidFill>
                            <a:schemeClr val="tx1"/>
                          </a:solidFill>
                          <a:latin typeface="Cambria Math" panose="02040503050406030204" pitchFamily="18" charset="0"/>
                        </a:rPr>
                        <m:t>=</m:t>
                      </m:r>
                      <m:sSub>
                        <m:sSubPr>
                          <m:ctrlPr>
                            <a:rPr lang="en-US" altLang="zh-CN" sz="2000" b="1" i="1">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𝑿</m:t>
                          </m:r>
                        </m:e>
                        <m:sub>
                          <m:r>
                            <a:rPr lang="en-US" altLang="zh-CN" sz="2000" b="1" i="1" smtClean="0">
                              <a:solidFill>
                                <a:schemeClr val="tx1"/>
                              </a:solidFill>
                              <a:latin typeface="Cambria Math" panose="02040503050406030204" pitchFamily="18" charset="0"/>
                              <a:cs typeface="Cambria Math" panose="02040503050406030204" pitchFamily="18" charset="0"/>
                            </a:rPr>
                            <m:t>𝑪</m:t>
                          </m:r>
                        </m:sub>
                      </m:sSub>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𝑰</m:t>
                          </m:r>
                        </m:e>
                        <m:sub>
                          <m:r>
                            <a:rPr lang="en-US" altLang="zh-CN" sz="2000" b="1" i="1" smtClean="0">
                              <a:solidFill>
                                <a:schemeClr val="tx1"/>
                              </a:solidFill>
                              <a:latin typeface="Cambria Math" panose="02040503050406030204" pitchFamily="18" charset="0"/>
                            </a:rPr>
                            <m:t>𝒎</m:t>
                          </m:r>
                        </m:sub>
                      </m:sSub>
                      <m:func>
                        <m:funcPr>
                          <m:ctrlPr>
                            <a:rPr lang="en-US" altLang="zh-CN" sz="2000" b="1" i="1" smtClean="0">
                              <a:solidFill>
                                <a:schemeClr val="tx1"/>
                              </a:solidFill>
                              <a:latin typeface="Cambria Math" panose="02040503050406030204" pitchFamily="18" charset="0"/>
                            </a:rPr>
                          </m:ctrlPr>
                        </m:funcPr>
                        <m:fName>
                          <m:r>
                            <a:rPr lang="en-US" altLang="zh-CN" sz="2000" b="1" i="0" smtClean="0">
                              <a:solidFill>
                                <a:schemeClr val="tx1"/>
                              </a:solidFill>
                              <a:latin typeface="Cambria Math" panose="02040503050406030204" pitchFamily="18" charset="0"/>
                            </a:rPr>
                            <m:t>𝐬𝐢𝐧</m:t>
                          </m:r>
                        </m:fName>
                        <m:e>
                          <m:d>
                            <m:dPr>
                              <m:ctrlPr>
                                <a:rPr lang="en-US" altLang="zh-CN" sz="2000" b="1" i="1" smtClean="0">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𝝎</m:t>
                              </m:r>
                              <m:r>
                                <a:rPr lang="en-US" altLang="zh-CN" sz="2000" b="1" i="1">
                                  <a:solidFill>
                                    <a:schemeClr val="tx1"/>
                                  </a:solidFill>
                                  <a:latin typeface="Cambria Math" panose="02040503050406030204" pitchFamily="18" charset="0"/>
                                </a:rPr>
                                <m:t>𝒕</m:t>
                              </m:r>
                              <m:r>
                                <m:rPr>
                                  <m:nor/>
                                </m:rPr>
                                <a:rPr lang="en-US" altLang="zh-CN" sz="2000" b="1">
                                  <a:solidFill>
                                    <a:schemeClr val="tx1"/>
                                  </a:solidFill>
                                  <a:latin typeface="Cambria Math" panose="02040503050406030204" pitchFamily="18" charset="0"/>
                                </a:rPr>
                                <m:t>−</m:t>
                              </m:r>
                              <m:r>
                                <m:rPr>
                                  <m:nor/>
                                </m:rPr>
                                <a:rPr lang="en-US" altLang="zh-CN" sz="2000" b="1">
                                  <a:solidFill>
                                    <a:schemeClr val="tx1"/>
                                  </a:solidFill>
                                  <a:latin typeface="Cambria Math" panose="02040503050406030204" pitchFamily="18" charset="0"/>
                                </a:rPr>
                                <m:t>90</m:t>
                              </m:r>
                              <m:r>
                                <a:rPr lang="en-US" altLang="zh-CN" sz="2000" b="1" i="1">
                                  <a:solidFill>
                                    <a:schemeClr val="tx1"/>
                                  </a:solidFill>
                                  <a:latin typeface="Cambria Math" panose="02040503050406030204" pitchFamily="18" charset="0"/>
                                </a:rPr>
                                <m:t>°</m:t>
                              </m:r>
                            </m:e>
                          </m:d>
                        </m:e>
                      </m:func>
                    </m:oMath>
                  </m:oMathPara>
                </a14:m>
                <a:endParaRPr lang="en-US" altLang="zh-CN" sz="2000" b="1" i="1" dirty="0">
                  <a:solidFill>
                    <a:schemeClr val="tx1"/>
                  </a:solidFill>
                  <a:latin typeface="Cambria Math" panose="02040503050406030204" pitchFamily="18" charset="0"/>
                  <a:cs typeface="Cambria Math" panose="02040503050406030204" pitchFamily="18"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3710940" y="3902710"/>
                <a:ext cx="2938145" cy="398780"/>
              </a:xfrm>
              <a:prstGeom prst="rect">
                <a:avLst/>
              </a:prstGeom>
              <a:blipFill rotWithShape="1">
                <a:blip r:embed="rId8"/>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3556000" y="3335655"/>
                <a:ext cx="3136265" cy="39878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rPr>
                            <m:t>𝑳</m:t>
                          </m:r>
                        </m:sub>
                      </m:sSub>
                      <m:r>
                        <a:rPr lang="en-US" altLang="zh-CN" sz="2000" b="1" i="1" smtClean="0">
                          <a:solidFill>
                            <a:schemeClr val="tx1"/>
                          </a:solidFill>
                          <a:latin typeface="Cambria Math" panose="02040503050406030204" pitchFamily="18" charset="0"/>
                        </a:rPr>
                        <m:t>=</m:t>
                      </m:r>
                      <m:sSub>
                        <m:sSubPr>
                          <m:ctrlPr>
                            <a:rPr lang="en-US" altLang="zh-CN" sz="2000" b="1" i="1">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𝑿</m:t>
                          </m:r>
                        </m:e>
                        <m:sub>
                          <m:r>
                            <a:rPr lang="en-US" altLang="zh-CN" sz="2000" b="1" i="1" smtClean="0">
                              <a:solidFill>
                                <a:schemeClr val="tx1"/>
                              </a:solidFill>
                              <a:latin typeface="Cambria Math" panose="02040503050406030204" pitchFamily="18" charset="0"/>
                            </a:rPr>
                            <m:t>𝑳</m:t>
                          </m:r>
                        </m:sub>
                      </m:sSub>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𝑰</m:t>
                          </m:r>
                        </m:e>
                        <m:sub>
                          <m:r>
                            <a:rPr lang="en-US" altLang="zh-CN" sz="2000" b="1" i="1" smtClean="0">
                              <a:solidFill>
                                <a:schemeClr val="tx1"/>
                              </a:solidFill>
                              <a:latin typeface="Cambria Math" panose="02040503050406030204" pitchFamily="18" charset="0"/>
                            </a:rPr>
                            <m:t>𝒎</m:t>
                          </m:r>
                        </m:sub>
                      </m:sSub>
                      <m:func>
                        <m:funcPr>
                          <m:ctrlPr>
                            <a:rPr lang="en-US" altLang="zh-CN" sz="2000" b="1" i="1" smtClean="0">
                              <a:solidFill>
                                <a:schemeClr val="tx1"/>
                              </a:solidFill>
                              <a:latin typeface="Cambria Math" panose="02040503050406030204" pitchFamily="18" charset="0"/>
                            </a:rPr>
                          </m:ctrlPr>
                        </m:funcPr>
                        <m:fName>
                          <m:r>
                            <a:rPr lang="en-US" altLang="zh-CN" sz="2000" b="1" i="0" smtClean="0">
                              <a:solidFill>
                                <a:schemeClr val="tx1"/>
                              </a:solidFill>
                              <a:latin typeface="Cambria Math" panose="02040503050406030204" pitchFamily="18" charset="0"/>
                            </a:rPr>
                            <m:t>𝐬𝐢𝐧</m:t>
                          </m:r>
                        </m:fName>
                        <m:e>
                          <m:d>
                            <m:dPr>
                              <m:ctrlPr>
                                <a:rPr lang="en-US" altLang="zh-CN" sz="2000" b="1" i="1" smtClean="0">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𝝎</m:t>
                              </m:r>
                              <m:r>
                                <a:rPr lang="en-US" altLang="zh-CN" sz="2000" b="1" i="1">
                                  <a:solidFill>
                                    <a:schemeClr val="tx1"/>
                                  </a:solidFill>
                                  <a:latin typeface="Cambria Math" panose="02040503050406030204" pitchFamily="18" charset="0"/>
                                </a:rPr>
                                <m:t>𝒕</m:t>
                              </m:r>
                              <m:r>
                                <m:rPr>
                                  <m:nor/>
                                </m:rPr>
                                <a:rPr lang="en-US" altLang="zh-CN" sz="2000" b="1">
                                  <a:solidFill>
                                    <a:schemeClr val="tx1"/>
                                  </a:solidFill>
                                  <a:latin typeface="Cambria Math" panose="02040503050406030204" pitchFamily="18" charset="0"/>
                                </a:rPr>
                                <m:t>+</m:t>
                              </m:r>
                              <m:r>
                                <m:rPr>
                                  <m:nor/>
                                </m:rPr>
                                <a:rPr lang="en-US" altLang="zh-CN" sz="2000" b="1">
                                  <a:solidFill>
                                    <a:schemeClr val="tx1"/>
                                  </a:solidFill>
                                  <a:latin typeface="Cambria Math" panose="02040503050406030204" pitchFamily="18" charset="0"/>
                                </a:rPr>
                                <m:t>90</m:t>
                              </m:r>
                              <m:r>
                                <a:rPr lang="en-US" altLang="zh-CN" sz="2000" b="1" i="1">
                                  <a:solidFill>
                                    <a:schemeClr val="tx1"/>
                                  </a:solidFill>
                                  <a:latin typeface="Cambria Math" panose="02040503050406030204" pitchFamily="18" charset="0"/>
                                </a:rPr>
                                <m:t>°</m:t>
                              </m:r>
                            </m:e>
                          </m:d>
                        </m:e>
                      </m:func>
                    </m:oMath>
                  </m:oMathPara>
                </a14:m>
                <a:endParaRPr lang="en-US" altLang="zh-CN" sz="2000" b="1" i="1" dirty="0">
                  <a:solidFill>
                    <a:schemeClr val="tx1"/>
                  </a:solidFill>
                  <a:latin typeface="Cambria Math" panose="02040503050406030204" pitchFamily="18" charset="0"/>
                  <a:cs typeface="Cambria Math" panose="02040503050406030204" pitchFamily="18"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3556000" y="3335655"/>
                <a:ext cx="3136265" cy="398780"/>
              </a:xfrm>
              <a:prstGeom prst="rect">
                <a:avLst/>
              </a:prstGeom>
              <a:blipFill rotWithShape="1">
                <a:blip r:embed="rId9"/>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
        <p:nvSpPr>
          <p:cNvPr id="2" name="文本框 1"/>
          <p:cNvSpPr txBox="1"/>
          <p:nvPr/>
        </p:nvSpPr>
        <p:spPr>
          <a:xfrm>
            <a:off x="290830" y="4389120"/>
            <a:ext cx="8664575" cy="1568450"/>
          </a:xfrm>
          <a:prstGeom prst="rect">
            <a:avLst/>
          </a:prstGeom>
          <a:noFill/>
        </p:spPr>
        <p:txBody>
          <a:bodyPr wrap="square" rtlCol="0" anchor="t">
            <a:spAutoFit/>
          </a:bodyPr>
          <a:p>
            <a:pPr algn="l">
              <a:buClrTx/>
              <a:buSz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根据基尔霍夫电压定律（</a:t>
            </a:r>
            <a:r>
              <a:rPr lang="en-US" altLang="zh-CN" sz="2400" i="1" dirty="0">
                <a:solidFill>
                  <a:schemeClr val="dk1"/>
                </a:solidFill>
                <a:latin typeface="Times New Roman" panose="02020603050405020304" charset="0"/>
                <a:ea typeface="黑体" panose="02010609060101010101" pitchFamily="49" charset="-122"/>
                <a:cs typeface="Times New Roman" panose="02020603050405020304" charset="0"/>
              </a:rPr>
              <a:t>KVL</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），在任一时刻总电压ｕ的瞬时值为</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buClrTx/>
              <a:buSzTx/>
              <a:buNone/>
            </a:pP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buClrTx/>
              <a:buSz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作出相量图，如图3.9.2所示，并得到各电压之间的大小关系为</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4" name="文本框 3"/>
              <p:cNvSpPr txBox="1"/>
              <p:nvPr/>
            </p:nvSpPr>
            <p:spPr>
              <a:xfrm>
                <a:off x="290830" y="5122545"/>
                <a:ext cx="8850630" cy="398780"/>
              </a:xfrm>
              <a:prstGeom prst="rect">
                <a:avLst/>
              </a:prstGeom>
              <a:solidFill>
                <a:srgbClr val="FFC000"/>
              </a:solidFill>
            </p:spPr>
            <p:txBody>
              <a:bodyPr wrap="square" rtlCol="0">
                <a:spAutoFit/>
              </a:bodyPr>
              <a:p>
                <a14:m>
                  <m:oMath xmlns:m="http://schemas.openxmlformats.org/officeDocument/2006/math">
                    <m:r>
                      <a:rPr lang="en-US" altLang="zh-CN" sz="2000" b="1" i="1" smtClean="0">
                        <a:solidFill>
                          <a:schemeClr val="tx1"/>
                        </a:solidFill>
                        <a:latin typeface="Cambria Math" panose="02040503050406030204" pitchFamily="18" charset="0"/>
                      </a:rPr>
                      <m:t>𝒖</m:t>
                    </m:r>
                    <m:r>
                      <a:rPr lang="en-US" altLang="zh-CN" sz="2000" b="1" i="1" smtClean="0">
                        <a:solidFill>
                          <a:schemeClr val="tx1"/>
                        </a:solidFill>
                        <a:latin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rPr>
                          <m:t>𝑹</m:t>
                        </m:r>
                      </m:sub>
                    </m:sSub>
                    <m:r>
                      <a:rPr lang="en-US" altLang="zh-CN" sz="2000" b="1" i="1" smtClean="0">
                        <a:solidFill>
                          <a:schemeClr val="tx1"/>
                        </a:solidFill>
                        <a:latin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rPr>
                          <m:t>𝑳</m:t>
                        </m:r>
                      </m:sub>
                    </m:sSub>
                    <m:r>
                      <a:rPr lang="en-US" altLang="zh-CN" sz="2000" b="1" i="1" smtClean="0">
                        <a:solidFill>
                          <a:schemeClr val="tx1"/>
                        </a:solidFill>
                        <a:latin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𝒖</m:t>
                        </m:r>
                      </m:e>
                      <m:sub>
                        <m:r>
                          <a:rPr lang="en-US" altLang="zh-CN" sz="2000" b="1" i="1" smtClean="0">
                            <a:solidFill>
                              <a:schemeClr val="tx1"/>
                            </a:solidFill>
                            <a:latin typeface="Cambria Math" panose="02040503050406030204" pitchFamily="18" charset="0"/>
                            <a:cs typeface="Cambria Math" panose="02040503050406030204" pitchFamily="18" charset="0"/>
                          </a:rPr>
                          <m:t>𝑪</m:t>
                        </m:r>
                      </m:sub>
                    </m:sSub>
                    <m:r>
                      <a:rPr lang="en-US" altLang="zh-CN" sz="2000" b="1" i="1" smtClean="0">
                        <a:solidFill>
                          <a:schemeClr val="tx1"/>
                        </a:solidFill>
                        <a:latin typeface="Cambria Math" panose="02040503050406030204" pitchFamily="18" charset="0"/>
                      </a:rPr>
                      <m:t>=</m:t>
                    </m:r>
                  </m:oMath>
                </a14:m>
                <a:r>
                  <a:rPr lang="en-US" altLang="zh-CN" sz="2000" b="1" dirty="0">
                    <a:solidFill>
                      <a:schemeClr val="tx1"/>
                    </a:solidFill>
                  </a:rPr>
                  <a:t> </a:t>
                </a:r>
                <a14:m>
                  <m:oMath xmlns:m="http://schemas.openxmlformats.org/officeDocument/2006/math">
                    <m:r>
                      <a:rPr lang="en-US" altLang="zh-CN" sz="2000" b="1" i="1">
                        <a:solidFill>
                          <a:schemeClr val="tx1"/>
                        </a:solidFill>
                        <a:latin typeface="Cambria Math" panose="02040503050406030204" pitchFamily="18" charset="0"/>
                      </a:rPr>
                      <m:t>𝑹</m:t>
                    </m:r>
                    <m:sSub>
                      <m:sSubPr>
                        <m:ctrlPr>
                          <a:rPr lang="en-US" altLang="zh-CN" sz="2000" b="1" i="1">
                            <a:solidFill>
                              <a:schemeClr val="tx1"/>
                            </a:solidFill>
                            <a:latin typeface="Cambria Math" panose="02040503050406030204" pitchFamily="18" charset="0"/>
                          </a:rPr>
                        </m:ctrlPr>
                      </m:sSubPr>
                      <m:e>
                        <m:r>
                          <a:rPr lang="en-US" altLang="zh-CN" sz="2000" b="1" i="1">
                            <a:solidFill>
                              <a:schemeClr val="tx1"/>
                            </a:solidFill>
                            <a:latin typeface="Cambria Math" panose="02040503050406030204" pitchFamily="18" charset="0"/>
                          </a:rPr>
                          <m:t>𝑰</m:t>
                        </m:r>
                      </m:e>
                      <m:sub>
                        <m:r>
                          <a:rPr lang="en-US" altLang="zh-CN" sz="2000" b="1" i="1">
                            <a:solidFill>
                              <a:schemeClr val="tx1"/>
                            </a:solidFill>
                            <a:latin typeface="Cambria Math" panose="02040503050406030204" pitchFamily="18" charset="0"/>
                          </a:rPr>
                          <m:t>𝒎</m:t>
                        </m:r>
                      </m:sub>
                    </m:sSub>
                    <m:r>
                      <a:rPr lang="en-US" altLang="zh-CN" sz="2000" b="1" i="1">
                        <a:solidFill>
                          <a:schemeClr val="tx1"/>
                        </a:solidFill>
                        <a:latin typeface="Cambria Math" panose="02040503050406030204" pitchFamily="18" charset="0"/>
                      </a:rPr>
                      <m:t>𝒔𝒊𝒏</m:t>
                    </m:r>
                    <m:r>
                      <a:rPr lang="zh-CN" altLang="en-US" sz="2000" b="1" i="1">
                        <a:solidFill>
                          <a:schemeClr val="tx1"/>
                        </a:solidFill>
                        <a:latin typeface="Cambria Math" panose="02040503050406030204" pitchFamily="18" charset="0"/>
                      </a:rPr>
                      <m:t>𝝎</m:t>
                    </m:r>
                    <m:r>
                      <a:rPr lang="en-US" altLang="zh-CN" sz="2000" b="1" i="1">
                        <a:solidFill>
                          <a:schemeClr val="tx1"/>
                        </a:solidFill>
                        <a:latin typeface="Cambria Math" panose="02040503050406030204" pitchFamily="18" charset="0"/>
                      </a:rPr>
                      <m:t>𝒕</m:t>
                    </m:r>
                  </m:oMath>
                </a14:m>
                <a:r>
                  <a:rPr lang="en-US" altLang="zh-CN" sz="2000" b="1" dirty="0">
                    <a:solidFill>
                      <a:schemeClr val="tx1"/>
                    </a:solidFill>
                  </a:rPr>
                  <a:t>+ </a:t>
                </a:r>
                <a14:m>
                  <m:oMath xmlns:m="http://schemas.openxmlformats.org/officeDocument/2006/math">
                    <m:sSub>
                      <m:sSubPr>
                        <m:ctrlPr>
                          <a:rPr lang="en-US" altLang="zh-CN" sz="2000" b="1" i="1">
                            <a:solidFill>
                              <a:schemeClr val="tx1"/>
                            </a:solidFill>
                            <a:latin typeface="Cambria Math" panose="02040503050406030204" pitchFamily="18" charset="0"/>
                          </a:rPr>
                        </m:ctrlPr>
                      </m:sSubPr>
                      <m:e>
                        <m:r>
                          <a:rPr lang="en-US" altLang="zh-CN" sz="2000" b="1" i="1">
                            <a:solidFill>
                              <a:schemeClr val="tx1"/>
                            </a:solidFill>
                            <a:latin typeface="Cambria Math" panose="02040503050406030204" pitchFamily="18" charset="0"/>
                          </a:rPr>
                          <m:t>𝑿</m:t>
                        </m:r>
                      </m:e>
                      <m:sub>
                        <m:r>
                          <a:rPr lang="en-US" altLang="zh-CN" sz="2000" b="1" i="1">
                            <a:solidFill>
                              <a:schemeClr val="tx1"/>
                            </a:solidFill>
                            <a:latin typeface="Cambria Math" panose="02040503050406030204" pitchFamily="18" charset="0"/>
                          </a:rPr>
                          <m:t>𝑳</m:t>
                        </m:r>
                      </m:sub>
                    </m:sSub>
                    <m:sSub>
                      <m:sSubPr>
                        <m:ctrlPr>
                          <a:rPr lang="en-US" altLang="zh-CN" sz="2000" b="1" i="1">
                            <a:solidFill>
                              <a:schemeClr val="tx1"/>
                            </a:solidFill>
                            <a:latin typeface="Cambria Math" panose="02040503050406030204" pitchFamily="18" charset="0"/>
                          </a:rPr>
                        </m:ctrlPr>
                      </m:sSubPr>
                      <m:e>
                        <m:r>
                          <a:rPr lang="en-US" altLang="zh-CN" sz="2000" b="1" i="1">
                            <a:solidFill>
                              <a:schemeClr val="tx1"/>
                            </a:solidFill>
                            <a:latin typeface="Cambria Math" panose="02040503050406030204" pitchFamily="18" charset="0"/>
                          </a:rPr>
                          <m:t>𝑰</m:t>
                        </m:r>
                      </m:e>
                      <m:sub>
                        <m:r>
                          <a:rPr lang="en-US" altLang="zh-CN" sz="2000" b="1" i="1">
                            <a:solidFill>
                              <a:schemeClr val="tx1"/>
                            </a:solidFill>
                            <a:latin typeface="Cambria Math" panose="02040503050406030204" pitchFamily="18" charset="0"/>
                          </a:rPr>
                          <m:t>𝒎</m:t>
                        </m:r>
                      </m:sub>
                    </m:sSub>
                    <m:func>
                      <m:funcPr>
                        <m:ctrlPr>
                          <a:rPr lang="en-US" altLang="zh-CN" sz="2000" b="1" i="1">
                            <a:solidFill>
                              <a:schemeClr val="tx1"/>
                            </a:solidFill>
                            <a:latin typeface="Cambria Math" panose="02040503050406030204" pitchFamily="18" charset="0"/>
                          </a:rPr>
                        </m:ctrlPr>
                      </m:funcPr>
                      <m:fName>
                        <m:r>
                          <a:rPr lang="en-US" altLang="zh-CN" sz="2000" b="1">
                            <a:solidFill>
                              <a:schemeClr val="tx1"/>
                            </a:solidFill>
                            <a:latin typeface="Cambria Math" panose="02040503050406030204" pitchFamily="18" charset="0"/>
                          </a:rPr>
                          <m:t>𝐬𝐢𝐧</m:t>
                        </m:r>
                      </m:fName>
                      <m:e>
                        <m:d>
                          <m:dPr>
                            <m:ctrlPr>
                              <a:rPr lang="en-US" altLang="zh-CN" sz="2000" b="1" i="1">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𝝎</m:t>
                            </m:r>
                            <m:r>
                              <a:rPr lang="en-US" altLang="zh-CN" sz="2000" b="1" i="1">
                                <a:solidFill>
                                  <a:schemeClr val="tx1"/>
                                </a:solidFill>
                                <a:latin typeface="Cambria Math" panose="02040503050406030204" pitchFamily="18" charset="0"/>
                              </a:rPr>
                              <m:t>𝒕</m:t>
                            </m:r>
                            <m:r>
                              <m:rPr>
                                <m:nor/>
                              </m:rPr>
                              <a:rPr lang="en-US" altLang="zh-CN" sz="2000" b="1">
                                <a:solidFill>
                                  <a:schemeClr val="tx1"/>
                                </a:solidFill>
                                <a:latin typeface="Cambria Math" panose="02040503050406030204" pitchFamily="18" charset="0"/>
                              </a:rPr>
                              <m:t>+</m:t>
                            </m:r>
                            <m:r>
                              <m:rPr>
                                <m:nor/>
                              </m:rPr>
                              <a:rPr lang="en-US" altLang="zh-CN" sz="2000" b="1">
                                <a:solidFill>
                                  <a:schemeClr val="tx1"/>
                                </a:solidFill>
                                <a:latin typeface="Cambria Math" panose="02040503050406030204" pitchFamily="18" charset="0"/>
                              </a:rPr>
                              <m:t>90</m:t>
                            </m:r>
                            <m:r>
                              <a:rPr lang="en-US" altLang="zh-CN" sz="2000" b="1" i="1">
                                <a:solidFill>
                                  <a:schemeClr val="tx1"/>
                                </a:solidFill>
                                <a:latin typeface="Cambria Math" panose="02040503050406030204" pitchFamily="18" charset="0"/>
                              </a:rPr>
                              <m:t>°</m:t>
                            </m:r>
                          </m:e>
                        </m:d>
                      </m:e>
                    </m:func>
                    <m:r>
                      <a:rPr lang="en-US" altLang="zh-CN" sz="2000" b="1" dirty="0">
                        <a:latin typeface="Cambria Math" panose="02040503050406030204" pitchFamily="18" charset="0"/>
                        <a:sym typeface="+mn-ea"/>
                      </a:rPr>
                      <m:t>+ </m:t>
                    </m:r>
                    <m:sSub>
                      <m:sSubPr>
                        <m:ctrlPr>
                          <a:rPr lang="en-US" altLang="zh-CN" sz="2000" b="1" i="1">
                            <a:solidFill>
                              <a:schemeClr val="tx1"/>
                            </a:solidFill>
                            <a:latin typeface="Cambria Math" panose="02040503050406030204" pitchFamily="18" charset="0"/>
                          </a:rPr>
                        </m:ctrlPr>
                      </m:sSubPr>
                      <m:e>
                        <m:r>
                          <a:rPr lang="en-US" altLang="zh-CN" sz="2000" b="1" i="1">
                            <a:solidFill>
                              <a:schemeClr val="tx1"/>
                            </a:solidFill>
                            <a:latin typeface="Cambria Math" panose="02040503050406030204" pitchFamily="18" charset="0"/>
                          </a:rPr>
                          <m:t>𝑿</m:t>
                        </m:r>
                      </m:e>
                      <m:sub>
                        <m:r>
                          <a:rPr lang="en-US" altLang="zh-CN" sz="2000" b="1" i="1">
                            <a:solidFill>
                              <a:schemeClr val="tx1"/>
                            </a:solidFill>
                            <a:latin typeface="Cambria Math" panose="02040503050406030204" pitchFamily="18" charset="0"/>
                          </a:rPr>
                          <m:t>𝑪</m:t>
                        </m:r>
                      </m:sub>
                    </m:sSub>
                    <m:sSub>
                      <m:sSubPr>
                        <m:ctrlPr>
                          <a:rPr lang="en-US" altLang="zh-CN" sz="2000" b="1" i="1">
                            <a:solidFill>
                              <a:schemeClr val="tx1"/>
                            </a:solidFill>
                            <a:latin typeface="Cambria Math" panose="02040503050406030204" pitchFamily="18" charset="0"/>
                          </a:rPr>
                        </m:ctrlPr>
                      </m:sSubPr>
                      <m:e>
                        <m:r>
                          <a:rPr lang="en-US" altLang="zh-CN" sz="2000" b="1" i="1">
                            <a:solidFill>
                              <a:schemeClr val="tx1"/>
                            </a:solidFill>
                            <a:latin typeface="Cambria Math" panose="02040503050406030204" pitchFamily="18" charset="0"/>
                          </a:rPr>
                          <m:t>𝑰</m:t>
                        </m:r>
                      </m:e>
                      <m:sub>
                        <m:r>
                          <a:rPr lang="en-US" altLang="zh-CN" sz="2000" b="1" i="1">
                            <a:solidFill>
                              <a:schemeClr val="tx1"/>
                            </a:solidFill>
                            <a:latin typeface="Cambria Math" panose="02040503050406030204" pitchFamily="18" charset="0"/>
                          </a:rPr>
                          <m:t>𝒎</m:t>
                        </m:r>
                      </m:sub>
                    </m:sSub>
                    <m:func>
                      <m:funcPr>
                        <m:ctrlPr>
                          <a:rPr lang="en-US" altLang="zh-CN" sz="2000" b="1" i="1">
                            <a:solidFill>
                              <a:schemeClr val="tx1"/>
                            </a:solidFill>
                            <a:latin typeface="Cambria Math" panose="02040503050406030204" pitchFamily="18" charset="0"/>
                          </a:rPr>
                        </m:ctrlPr>
                      </m:funcPr>
                      <m:fName>
                        <m:r>
                          <a:rPr lang="en-US" altLang="zh-CN" sz="2000" b="1">
                            <a:solidFill>
                              <a:schemeClr val="tx1"/>
                            </a:solidFill>
                            <a:latin typeface="Cambria Math" panose="02040503050406030204" pitchFamily="18" charset="0"/>
                          </a:rPr>
                          <m:t>𝐬𝐢𝐧</m:t>
                        </m:r>
                      </m:fName>
                      <m:e>
                        <m:d>
                          <m:dPr>
                            <m:ctrlPr>
                              <a:rPr lang="en-US" altLang="zh-CN" sz="2000" b="1" i="1">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𝝎</m:t>
                            </m:r>
                            <m:r>
                              <a:rPr lang="en-US" altLang="zh-CN" sz="2000" b="1" i="1">
                                <a:solidFill>
                                  <a:schemeClr val="tx1"/>
                                </a:solidFill>
                                <a:latin typeface="Cambria Math" panose="02040503050406030204" pitchFamily="18" charset="0"/>
                              </a:rPr>
                              <m:t>𝒕</m:t>
                            </m:r>
                            <m:r>
                              <m:rPr>
                                <m:nor/>
                              </m:rPr>
                              <a:rPr lang="en-US" altLang="zh-CN" sz="2000" b="1">
                                <a:solidFill>
                                  <a:schemeClr val="tx1"/>
                                </a:solidFill>
                                <a:latin typeface="Cambria Math" panose="02040503050406030204" pitchFamily="18" charset="0"/>
                              </a:rPr>
                              <m:t>−</m:t>
                            </m:r>
                            <m:r>
                              <m:rPr>
                                <m:nor/>
                              </m:rPr>
                              <a:rPr lang="en-US" altLang="zh-CN" sz="2000" b="1">
                                <a:solidFill>
                                  <a:schemeClr val="tx1"/>
                                </a:solidFill>
                                <a:latin typeface="Cambria Math" panose="02040503050406030204" pitchFamily="18" charset="0"/>
                              </a:rPr>
                              <m:t>90</m:t>
                            </m:r>
                            <m:r>
                              <a:rPr lang="en-US" altLang="zh-CN" sz="2000" b="1" i="1">
                                <a:solidFill>
                                  <a:schemeClr val="tx1"/>
                                </a:solidFill>
                                <a:latin typeface="Cambria Math" panose="02040503050406030204" pitchFamily="18" charset="0"/>
                              </a:rPr>
                              <m:t>°</m:t>
                            </m:r>
                          </m:e>
                        </m:d>
                      </m:e>
                    </m:func>
                  </m:oMath>
                </a14:m>
                <a:endParaRPr lang="en-US" altLang="zh-CN" sz="2000" b="1" i="1" dirty="0">
                  <a:solidFill>
                    <a:schemeClr val="tx1"/>
                  </a:solidFill>
                  <a:latin typeface="Cambria Math" panose="02040503050406030204" pitchFamily="18" charset="0"/>
                  <a:cs typeface="Cambria Math" panose="02040503050406030204" pitchFamily="18"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290830" y="5122545"/>
                <a:ext cx="8850630" cy="398780"/>
              </a:xfrm>
              <a:prstGeom prst="rect">
                <a:avLst/>
              </a:prstGeom>
              <a:blipFill rotWithShape="1">
                <a:blip r:embed="rId10"/>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1803400" y="6045200"/>
                <a:ext cx="5887720" cy="397510"/>
              </a:xfrm>
              <a:prstGeom prst="rect">
                <a:avLst/>
              </a:prstGeom>
              <a:solidFill>
                <a:srgbClr val="FFC000"/>
              </a:solidFill>
            </p:spPr>
            <p:txBody>
              <a:bodyPr wrap="square" rtlCol="0">
                <a:spAutoFit/>
              </a:bodyPr>
              <a:p>
                <a14:m>
                  <m:oMath xmlns:m="http://schemas.openxmlformats.org/officeDocument/2006/math">
                    <m:r>
                      <a:rPr lang="en-US" altLang="zh-CN" sz="2000" i="1" smtClean="0">
                        <a:latin typeface="Cambria Math" panose="02040503050406030204" pitchFamily="18" charset="0"/>
                      </a:rPr>
                      <m:t> </m:t>
                    </m:r>
                    <m:acc>
                      <m:accPr>
                        <m:chr m:val="̇"/>
                        <m:ctrlPr>
                          <a:rPr lang="zh-CN" altLang="en-US" sz="2000" i="1" smtClean="0">
                            <a:latin typeface="Cambria Math" panose="02040503050406030204" pitchFamily="18" charset="0"/>
                          </a:rPr>
                        </m:ctrlPr>
                      </m:accPr>
                      <m:e>
                        <m:r>
                          <a:rPr lang="en-US" altLang="zh-CN" sz="2000" b="0" i="1" smtClean="0">
                            <a:latin typeface="Cambria Math" panose="02040503050406030204" pitchFamily="18" charset="0"/>
                          </a:rPr>
                          <m:t>𝑈</m:t>
                        </m:r>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𝑈</m:t>
                            </m:r>
                          </m:e>
                          <m:sub>
                            <m:r>
                              <a:rPr lang="en-US" altLang="zh-CN" sz="2000" b="0" i="1" smtClean="0">
                                <a:latin typeface="Cambria Math" panose="02040503050406030204" pitchFamily="18" charset="0"/>
                              </a:rPr>
                              <m:t>𝑅</m:t>
                            </m:r>
                          </m:sub>
                        </m:sSub>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𝑈</m:t>
                            </m:r>
                          </m:e>
                          <m:sub>
                            <m:r>
                              <a:rPr lang="en-US" altLang="zh-CN" sz="2000" b="0" i="1" smtClean="0">
                                <a:latin typeface="Cambria Math" panose="02040503050406030204" pitchFamily="18" charset="0"/>
                              </a:rPr>
                              <m:t>𝐿</m:t>
                            </m:r>
                          </m:sub>
                        </m:sSub>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𝑈</m:t>
                            </m:r>
                          </m:e>
                          <m:sub>
                            <m:r>
                              <a:rPr lang="en-US" altLang="zh-CN" sz="2000" b="0" i="1" smtClean="0">
                                <a:latin typeface="Cambria Math" panose="02040503050406030204" pitchFamily="18" charset="0"/>
                              </a:rPr>
                              <m:t>𝐶</m:t>
                            </m:r>
                          </m:sub>
                        </m:sSub>
                      </m:e>
                    </m:acc>
                  </m:oMath>
                </a14:m>
                <a:r>
                  <a:rPr lang="en-US" altLang="zh-CN" dirty="0"/>
                  <a:t>=</a:t>
                </a:r>
                <a:r>
                  <a:rPr lang="zh-CN" altLang="en-US" dirty="0"/>
                  <a:t> </a:t>
                </a:r>
                <a14:m>
                  <m:oMath xmlns:m="http://schemas.openxmlformats.org/officeDocument/2006/math">
                    <m:acc>
                      <m:accPr>
                        <m:chr m:val="̇"/>
                        <m:ctrlPr>
                          <a:rPr lang="zh-CN" altLang="en-US" i="1">
                            <a:latin typeface="Cambria Math" panose="02040503050406030204" pitchFamily="18" charset="0"/>
                          </a:rPr>
                        </m:ctrlPr>
                      </m:accPr>
                      <m:e>
                        <m:r>
                          <a:rPr lang="en-US" altLang="zh-CN" b="0" i="1" smtClean="0">
                            <a:latin typeface="Cambria Math" panose="02040503050406030204" pitchFamily="18" charset="0"/>
                          </a:rPr>
                          <m:t>𝐼</m:t>
                        </m:r>
                      </m:e>
                    </m:acc>
                    <m:r>
                      <a:rPr lang="en-US" altLang="zh-CN" b="0" i="1" smtClean="0">
                        <a:latin typeface="Cambria Math" panose="02040503050406030204" pitchFamily="18" charset="0"/>
                      </a:rPr>
                      <m:t>𝑅</m:t>
                    </m:r>
                  </m:oMath>
                </a14:m>
                <a:r>
                  <a:rPr lang="en-US" altLang="zh-CN" dirty="0">
                    <a:sym typeface="+mn-ea"/>
                  </a:rPr>
                  <a:t>+j</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𝐿</m:t>
                        </m:r>
                      </m:sub>
                    </m:sSub>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𝐼</m:t>
                        </m:r>
                      </m:e>
                    </m:acc>
                  </m:oMath>
                </a14:m>
                <a:r>
                  <a:rPr lang="en-US" altLang="zh-CN" dirty="0"/>
                  <a:t>-j</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𝐶</m:t>
                        </m:r>
                      </m:sub>
                    </m:sSub>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𝐼</m:t>
                        </m:r>
                      </m:e>
                    </m:acc>
                  </m:oMath>
                </a14:m>
                <a:r>
                  <a:rPr lang="en-US" altLang="zh-CN" dirty="0"/>
                  <a:t>=</a:t>
                </a:r>
                <a:r>
                  <a:rPr lang="zh-CN" altLang="en-US" dirty="0"/>
                  <a:t>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𝐼</m:t>
                        </m:r>
                      </m:e>
                    </m:acc>
                    <m:r>
                      <a:rPr lang="en-US" altLang="zh-CN" b="0" i="1" smtClean="0">
                        <a:latin typeface="Cambria Math" panose="02040503050406030204" pitchFamily="18" charset="0"/>
                      </a:rPr>
                      <m:t>𝑅</m:t>
                    </m:r>
                    <m:r>
                      <a:rPr lang="en-US" altLang="zh-CN" b="0" i="1" smtClean="0">
                        <a:latin typeface="Cambria Math" panose="02040503050406030204" pitchFamily="18" charset="0"/>
                      </a:rPr>
                      <m:t>+</m:t>
                    </m:r>
                    <m:r>
                      <m:rPr>
                        <m:nor/>
                      </m:rPr>
                      <a:rPr lang="en-US" altLang="zh-CN" dirty="0">
                        <a:latin typeface="Cambria Math" panose="02040503050406030204" pitchFamily="18" charset="0"/>
                      </a:rPr>
                      <m:t>j</m:t>
                    </m:r>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𝐿</m:t>
                        </m:r>
                      </m:sub>
                    </m:sSub>
                    <m:r>
                      <m:rPr>
                        <m:nor/>
                      </m:rPr>
                      <a:rPr lang="en-US" altLang="zh-CN" dirty="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𝐶</m:t>
                        </m:r>
                      </m:sub>
                    </m:sSub>
                    <m:r>
                      <a:rPr lang="en-US" altLang="zh-CN" b="0" i="1" smtClean="0">
                        <a:latin typeface="Cambria Math" panose="02040503050406030204" pitchFamily="18" charset="0"/>
                      </a:rPr>
                      <m:t>)</m:t>
                    </m:r>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𝐼</m:t>
                        </m:r>
                      </m:e>
                    </m:acc>
                  </m:oMath>
                </a14:m>
                <a:endParaRPr lang="zh-CN" altLang="en-US" dirty="0"/>
              </a:p>
            </p:txBody>
          </p:sp>
        </mc:Choice>
        <mc:Fallback>
          <p:sp>
            <p:nvSpPr>
              <p:cNvPr id="10" name="文本框 9"/>
              <p:cNvSpPr txBox="1">
                <a:spLocks noRot="1" noChangeAspect="1" noMove="1" noResize="1" noEditPoints="1" noAdjustHandles="1" noChangeArrowheads="1" noChangeShapeType="1" noTextEdit="1"/>
              </p:cNvSpPr>
              <p:nvPr/>
            </p:nvSpPr>
            <p:spPr>
              <a:xfrm>
                <a:off x="1803400" y="6045200"/>
                <a:ext cx="5887720" cy="397510"/>
              </a:xfrm>
              <a:prstGeom prst="rect">
                <a:avLst/>
              </a:prstGeom>
              <a:blipFill rotWithShape="1">
                <a:blip r:embed="rId11"/>
                <a:stretch>
                  <a:fillRect/>
                </a:stretch>
              </a:blipFill>
            </p:spPr>
            <p:txBody>
              <a:bodyPr/>
              <a:lstStyle/>
              <a:p>
                <a:r>
                  <a:rPr lang="zh-CN" altLang="en-US">
                    <a:noFill/>
                  </a:rPr>
                  <a:t> </a:t>
                </a:r>
              </a:p>
            </p:txBody>
          </p:sp>
        </mc:Fallback>
      </mc:AlternateContent>
    </p:spTree>
    <p:custDataLst>
      <p:tags r:id="rId1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2" name="图片 2"/>
          <p:cNvPicPr>
            <a:picLocks noChangeAspect="1" noChangeArrowheads="1"/>
          </p:cNvPicPr>
          <p:nvPr/>
        </p:nvPicPr>
        <p:blipFill>
          <a:blip r:embed="rId2"/>
          <a:srcRect/>
          <a:stretch>
            <a:fillRect/>
          </a:stretch>
        </p:blipFill>
        <p:spPr bwMode="auto">
          <a:xfrm>
            <a:off x="485775" y="1538288"/>
            <a:ext cx="8086725" cy="98425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24"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5413" y="2720975"/>
            <a:ext cx="9588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13"/>
          <p:cNvSpPr txBox="1">
            <a:spLocks noRot="1" noChangeAspect="1" noMove="1" noResize="1" noEditPoints="1" noAdjustHandles="1" noChangeArrowheads="1" noChangeShapeType="1" noTextEdit="1"/>
          </p:cNvSpPr>
          <p:nvPr/>
        </p:nvSpPr>
        <p:spPr>
          <a:xfrm>
            <a:off x="885162" y="3215940"/>
            <a:ext cx="7687337" cy="369332"/>
          </a:xfrm>
          <a:prstGeom prst="rect">
            <a:avLst/>
          </a:prstGeom>
          <a:blipFill>
            <a:blip r:embed="rId4"/>
            <a:stretch>
              <a:fillRect l="-634" t="-13333" b="-28333"/>
            </a:stretch>
          </a:blipFill>
        </p:spPr>
        <p:txBody>
          <a:bodyPr/>
          <a:lstStyle/>
          <a:p>
            <a:r>
              <a:rPr lang="zh-CN" altLang="en-US" sz="1800">
                <a:noFill/>
                <a:latin typeface="黑体" panose="02010609060101010101" pitchFamily="49" charset="-122"/>
                <a:ea typeface="黑体" panose="02010609060101010101" pitchFamily="49" charset="-122"/>
              </a:rPr>
              <a:t> </a:t>
            </a:r>
            <a:endParaRPr lang="zh-CN" altLang="en-US" sz="1800">
              <a:noFill/>
              <a:latin typeface="黑体" panose="02010609060101010101" pitchFamily="49" charset="-122"/>
              <a:ea typeface="黑体" panose="02010609060101010101" pitchFamily="49" charset="-122"/>
            </a:endParaRPr>
          </a:p>
        </p:txBody>
      </p:sp>
      <p:pic>
        <p:nvPicPr>
          <p:cNvPr id="26" name="图片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8963" y="3830638"/>
            <a:ext cx="4513262" cy="836612"/>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2"/>
          <p:cNvSpPr>
            <a:spLocks noGrp="1"/>
          </p:cNvSpPr>
          <p:nvPr>
            <p:custDataLst>
              <p:tags r:id="rId6"/>
            </p:custDataLst>
          </p:nvPr>
        </p:nvSpPr>
        <p:spPr>
          <a:xfrm>
            <a:off x="118110" y="55308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en-US" altLang="zh-CN" sz="2400" b="1" i="1" dirty="0">
                <a:solidFill>
                  <a:schemeClr val="tx1"/>
                </a:solidFill>
                <a:latin typeface="黑体" panose="02010609060101010101" pitchFamily="49" charset="-122"/>
                <a:ea typeface="黑体" panose="02010609060101010101" pitchFamily="49" charset="-122"/>
                <a:cs typeface="黑体" panose="02010609060101010101" pitchFamily="49" charset="-122"/>
              </a:rPr>
              <a:t>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串电路电压的关系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4" name="文本框 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10" name="文本框 9"/>
              <p:cNvSpPr txBox="1"/>
              <p:nvPr/>
            </p:nvSpPr>
            <p:spPr>
              <a:xfrm>
                <a:off x="480060" y="4984115"/>
                <a:ext cx="8092440" cy="944245"/>
              </a:xfrm>
              <a:prstGeom prst="rect">
                <a:avLst/>
              </a:prstGeom>
              <a:noFill/>
            </p:spPr>
            <p:txBody>
              <a:bodyPr wrap="square" rtlCol="0" anchor="t">
                <a:spAutoFit/>
              </a:bodyPr>
              <a:p>
                <a:r>
                  <a:rPr lang="zh-CN" altLang="en-US" b="1"/>
                  <a:t>式中，</a:t>
                </a:r>
                <a14:m>
                  <m:oMath xmlns:m="http://schemas.openxmlformats.org/officeDocument/2006/math">
                    <m:r>
                      <a:rPr lang="en-US" altLang="zh-CN" b="1" i="1">
                        <a:latin typeface="Cambria Math" panose="02040503050406030204" pitchFamily="18" charset="0"/>
                        <a:cs typeface="Cambria Math" panose="02040503050406030204" pitchFamily="18" charset="0"/>
                      </a:rPr>
                      <m:t>𝝋</m:t>
                    </m:r>
                  </m:oMath>
                </a14:m>
                <a:r>
                  <a:rPr lang="zh-CN" altLang="en-US" b="1"/>
                  <a:t>叫做阻抗角。它们的关系可用如图</a:t>
                </a:r>
                <a:r>
                  <a:rPr lang="en-US" altLang="zh-CN" b="1"/>
                  <a:t>3.9.3</a:t>
                </a:r>
                <a:r>
                  <a:rPr lang="zh-CN" altLang="en-US" b="1"/>
                  <a:t>所示的阻抗三角形表示。</a:t>
                </a:r>
                <a:endParaRPr lang="zh-CN" altLang="en-US" b="1"/>
              </a:p>
              <a:p>
                <a:r>
                  <a:rPr lang="zh-CN" altLang="en-US" b="1"/>
                  <a:t>从图</a:t>
                </a:r>
                <a:r>
                  <a:rPr lang="en-US" altLang="zh-CN" b="1"/>
                  <a:t>3.9.2</a:t>
                </a:r>
                <a:r>
                  <a:rPr lang="zh-CN" altLang="en-US" b="1"/>
                  <a:t>中可以看出，</a:t>
                </a:r>
                <a14:m>
                  <m:oMath xmlns:m="http://schemas.openxmlformats.org/officeDocument/2006/math">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𝑈</m:t>
                        </m:r>
                      </m:e>
                    </m:acc>
                  </m:oMath>
                </a14:m>
                <a:r>
                  <a:rPr lang="zh-CN" altLang="en-US" b="1"/>
                  <a:t>、</a:t>
                </a:r>
                <a14:m>
                  <m:oMath xmlns:m="http://schemas.openxmlformats.org/officeDocument/2006/math">
                    <m:acc>
                      <m:accPr>
                        <m:chr m:val="̇"/>
                        <m:ctrlPr>
                          <a:rPr lang="en-US" altLang="zh-CN" b="0" i="1" smtClean="0">
                            <a:latin typeface="Cambria Math" panose="02040503050406030204" pitchFamily="18" charset="0"/>
                          </a:rPr>
                        </m:ctrlPr>
                      </m:acc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𝑅</m:t>
                            </m:r>
                          </m:sub>
                        </m:sSub>
                      </m:e>
                    </m:acc>
                  </m:oMath>
                </a14:m>
                <a:r>
                  <a:rPr lang="zh-CN" altLang="en-US" b="1"/>
                  <a:t>、</a:t>
                </a:r>
                <a14:m>
                  <m:oMath xmlns:m="http://schemas.openxmlformats.org/officeDocument/2006/math">
                    <m:acc>
                      <m:accPr>
                        <m:chr m:val="̇"/>
                        <m:ctrlPr>
                          <a:rPr lang="en-US" altLang="zh-CN" b="0" i="1" smtClean="0">
                            <a:latin typeface="Cambria Math" panose="02040503050406030204" pitchFamily="18" charset="0"/>
                          </a:rPr>
                        </m:ctrlPr>
                      </m:acc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𝐿</m:t>
                            </m:r>
                          </m:sub>
                        </m:sSub>
                      </m:e>
                    </m:acc>
                    <m:r>
                      <a:rPr lang="en-US" altLang="zh-CN" b="0" i="1" smtClean="0">
                        <a:latin typeface="Cambria Math" panose="02040503050406030204" pitchFamily="18" charset="0"/>
                      </a:rPr>
                      <m:t>+</m:t>
                    </m:r>
                    <m:acc>
                      <m:accPr>
                        <m:chr m:val="̇"/>
                        <m:ctrlPr>
                          <a:rPr lang="en-US" altLang="zh-CN" b="0" i="1" smtClean="0">
                            <a:latin typeface="Cambria Math" panose="02040503050406030204" pitchFamily="18" charset="0"/>
                          </a:rPr>
                        </m:ctrlPr>
                      </m:acc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𝐶</m:t>
                            </m:r>
                          </m:sub>
                        </m:sSub>
                      </m:e>
                    </m:acc>
                  </m:oMath>
                </a14:m>
                <a:r>
                  <a:rPr lang="zh-CN" altLang="en-US" b="1"/>
                  <a:t>组成一个直角三角形，称为电压三角形。利用这个三角形可以求出电源电压的有效值</a:t>
                </a:r>
                <a:r>
                  <a:rPr lang="en-US" altLang="zh-CN" b="1"/>
                  <a:t>U</a:t>
                </a:r>
                <a:r>
                  <a:rPr lang="zh-CN" altLang="en-US" b="1"/>
                  <a:t>为</a:t>
                </a:r>
                <a:r>
                  <a:rPr lang="en-US" altLang="zh-CN" b="1"/>
                  <a:t>:</a:t>
                </a:r>
                <a:endParaRPr lang="en-US" altLang="zh-CN" b="1"/>
              </a:p>
            </p:txBody>
          </p:sp>
        </mc:Choice>
        <mc:Fallback>
          <p:sp>
            <p:nvSpPr>
              <p:cNvPr id="10" name="文本框 9"/>
              <p:cNvSpPr txBox="1">
                <a:spLocks noRot="1" noChangeAspect="1" noMove="1" noResize="1" noEditPoints="1" noAdjustHandles="1" noChangeArrowheads="1" noChangeShapeType="1" noTextEdit="1"/>
              </p:cNvSpPr>
              <p:nvPr/>
            </p:nvSpPr>
            <p:spPr>
              <a:xfrm>
                <a:off x="480060" y="4984115"/>
                <a:ext cx="8092440" cy="944245"/>
              </a:xfrm>
              <a:prstGeom prst="rect">
                <a:avLst/>
              </a:prstGeom>
              <a:blipFill rotWithShape="1">
                <a:blip r:embed="rId7"/>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p:cNvSpPr txBox="1"/>
              <p:nvPr/>
            </p:nvSpPr>
            <p:spPr>
              <a:xfrm>
                <a:off x="760095" y="5987415"/>
                <a:ext cx="7543800" cy="650240"/>
              </a:xfrm>
              <a:prstGeom prst="rect">
                <a:avLst/>
              </a:prstGeom>
              <a:solidFill>
                <a:srgbClr val="FFC000"/>
              </a:solid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𝑈</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𝑅</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cs typeface="Cambria Math" panose="02040503050406030204" pitchFamily="18" charset="0"/>
                                </a:rPr>
                              </m:ctrlPr>
                            </m:sSupPr>
                            <m:e>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cs typeface="Cambria Math" panose="02040503050406030204" pitchFamily="18" charset="0"/>
                                    </a:rPr>
                                  </m:ctrlPr>
                                </m:sSubPr>
                                <m:e>
                                  <m:r>
                                    <a:rPr lang="en-US" altLang="zh-CN" b="0" i="1" smtClean="0">
                                      <a:latin typeface="Cambria Math" panose="02040503050406030204" pitchFamily="18" charset="0"/>
                                      <a:cs typeface="Cambria Math" panose="02040503050406030204" pitchFamily="18" charset="0"/>
                                    </a:rPr>
                                    <m:t>𝑈</m:t>
                                  </m:r>
                                </m:e>
                                <m:sub>
                                  <m:r>
                                    <a:rPr lang="en-US" altLang="zh-CN" b="0" i="1" smtClean="0">
                                      <a:latin typeface="Cambria Math" panose="02040503050406030204" pitchFamily="18" charset="0"/>
                                      <a:cs typeface="Cambria Math" panose="02040503050406030204" pitchFamily="18" charset="0"/>
                                    </a:rPr>
                                    <m:t>𝐿</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cs typeface="Cambria Math" panose="02040503050406030204" pitchFamily="18" charset="0"/>
                                    </a:rPr>
                                  </m:ctrlPr>
                                </m:sSubPr>
                                <m:e>
                                  <m:r>
                                    <a:rPr lang="en-US" altLang="zh-CN" b="0" i="1" smtClean="0">
                                      <a:latin typeface="Cambria Math" panose="02040503050406030204" pitchFamily="18" charset="0"/>
                                      <a:cs typeface="Cambria Math" panose="02040503050406030204" pitchFamily="18" charset="0"/>
                                    </a:rPr>
                                    <m:t>𝑈</m:t>
                                  </m:r>
                                </m:e>
                                <m:sub>
                                  <m:r>
                                    <a:rPr lang="en-US" altLang="zh-CN" b="0" i="1" smtClean="0">
                                      <a:latin typeface="Cambria Math" panose="02040503050406030204" pitchFamily="18" charset="0"/>
                                      <a:cs typeface="Cambria Math" panose="02040503050406030204" pitchFamily="18" charset="0"/>
                                    </a:rPr>
                                    <m:t>𝐶</m:t>
                                  </m:r>
                                </m:sub>
                              </m:sSub>
                              <m:r>
                                <a:rPr lang="en-US" altLang="zh-CN" b="0" i="1" smtClean="0">
                                  <a:latin typeface="Cambria Math" panose="02040503050406030204" pitchFamily="18" charset="0"/>
                                </a:rPr>
                                <m:t>)</m:t>
                              </m:r>
                            </m:e>
                            <m:sup>
                              <m:r>
                                <a:rPr lang="en-US" altLang="zh-CN" b="0" i="1" smtClean="0">
                                  <a:latin typeface="Cambria Math" panose="02040503050406030204" pitchFamily="18" charset="0"/>
                                  <a:cs typeface="Cambria Math" panose="02040503050406030204" pitchFamily="18" charset="0"/>
                                </a:rPr>
                                <m:t>2</m:t>
                              </m:r>
                            </m:sup>
                          </m:sSup>
                        </m:e>
                      </m:rad>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𝐼𝑅</m:t>
                                  </m:r>
                                </m:e>
                              </m:d>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𝐼</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𝐿</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𝐼</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𝐶</m:t>
                                      </m:r>
                                    </m:sub>
                                  </m:sSub>
                                </m:e>
                              </m:d>
                            </m:e>
                            <m:sup>
                              <m:r>
                                <a:rPr lang="en-US" altLang="zh-CN" b="0" i="1" smtClean="0">
                                  <a:latin typeface="Cambria Math" panose="02040503050406030204" pitchFamily="18" charset="0"/>
                                </a:rPr>
                                <m:t>2</m:t>
                              </m:r>
                            </m:sup>
                          </m:sSup>
                        </m:e>
                      </m:rad>
                      <m:r>
                        <a:rPr lang="en-US" altLang="zh-CN" b="0" i="1" smtClean="0">
                          <a:latin typeface="Cambria Math" panose="02040503050406030204" pitchFamily="18" charset="0"/>
                        </a:rPr>
                        <m:t>=</m:t>
                      </m:r>
                      <m:r>
                        <a:rPr lang="en-US" altLang="zh-CN" b="0" i="1" smtClean="0">
                          <a:latin typeface="Cambria Math" panose="02040503050406030204" pitchFamily="18" charset="0"/>
                        </a:rPr>
                        <m:t>𝐼</m:t>
                      </m:r>
                      <m:rad>
                        <m:radPr>
                          <m:degHide m:val="on"/>
                          <m:ctrlPr>
                            <a:rPr lang="en-US" altLang="zh-CN" b="0" i="1" smtClean="0">
                              <a:latin typeface="Cambria Math" panose="02040503050406030204" pitchFamily="18" charset="0"/>
                            </a:rPr>
                          </m:ctrlPr>
                        </m:radPr>
                        <m:deg/>
                        <m:e>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𝑅</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cs typeface="Cambria Math" panose="02040503050406030204" pitchFamily="18" charset="0"/>
                                </a:rPr>
                              </m:ctrlPr>
                            </m:sSupPr>
                            <m:e>
                              <m:d>
                                <m:dPr>
                                  <m:ctrlPr>
                                    <a:rPr lang="en-US" altLang="zh-CN" b="0" i="1" smtClean="0">
                                      <a:latin typeface="Cambria Math" panose="02040503050406030204" pitchFamily="18" charset="0"/>
                                      <a:cs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𝐿</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𝐶</m:t>
                                      </m:r>
                                    </m:sub>
                                  </m:sSub>
                                </m:e>
                              </m:d>
                            </m:e>
                            <m:sup>
                              <m:r>
                                <a:rPr lang="en-US" altLang="zh-CN" b="0" i="1" smtClean="0">
                                  <a:latin typeface="Cambria Math" panose="02040503050406030204" pitchFamily="18" charset="0"/>
                                  <a:cs typeface="Cambria Math" panose="02040503050406030204" pitchFamily="18" charset="0"/>
                                </a:rPr>
                                <m:t>2</m:t>
                              </m:r>
                            </m:sup>
                          </m:sSup>
                        </m:e>
                      </m:rad>
                    </m:oMath>
                  </m:oMathPara>
                </a14:m>
                <a:endParaRPr lang="zh-CN" altLang="en-US" dirty="0"/>
              </a:p>
            </p:txBody>
          </p:sp>
        </mc:Choice>
        <mc:Fallback>
          <p:sp>
            <p:nvSpPr>
              <p:cNvPr id="17" name="文本框 16"/>
              <p:cNvSpPr txBox="1">
                <a:spLocks noRot="1" noChangeAspect="1" noMove="1" noResize="1" noEditPoints="1" noAdjustHandles="1" noChangeArrowheads="1" noChangeShapeType="1" noTextEdit="1"/>
              </p:cNvSpPr>
              <p:nvPr/>
            </p:nvSpPr>
            <p:spPr>
              <a:xfrm>
                <a:off x="760095" y="5987415"/>
                <a:ext cx="7543800" cy="650240"/>
              </a:xfrm>
              <a:prstGeom prst="rect">
                <a:avLst/>
              </a:prstGeom>
              <a:blipFill rotWithShape="1">
                <a:blip r:embed="rId8"/>
                <a:stretch>
                  <a:fillRect/>
                </a:stretch>
              </a:blipFill>
            </p:spPr>
            <p:txBody>
              <a:bodyPr/>
              <a:lstStyle/>
              <a:p>
                <a:r>
                  <a:rPr lang="zh-CN" altLang="en-US">
                    <a:noFill/>
                  </a:rPr>
                  <a:t> </a:t>
                </a:r>
              </a:p>
            </p:txBody>
          </p:sp>
        </mc:Fallback>
      </mc:AlternateContent>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9"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499" y="2235517"/>
            <a:ext cx="3700448" cy="352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0135" y="2235145"/>
            <a:ext cx="3899149" cy="212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p:cNvSpPr>
          <p:nvPr>
            <p:custDataLst>
              <p:tags r:id="rId4"/>
            </p:custDataLst>
          </p:nvPr>
        </p:nvSpPr>
        <p:spPr>
          <a:xfrm>
            <a:off x="6985" y="1069340"/>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en-US" altLang="zh-CN" sz="2400" b="1" i="1" dirty="0">
                <a:solidFill>
                  <a:schemeClr val="tx1"/>
                </a:solidFill>
                <a:latin typeface="黑体" panose="02010609060101010101" pitchFamily="49" charset="-122"/>
                <a:ea typeface="黑体" panose="02010609060101010101" pitchFamily="49" charset="-122"/>
                <a:cs typeface="黑体" panose="02010609060101010101" pitchFamily="49" charset="-122"/>
              </a:rPr>
              <a:t>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串电路电压的关系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Rectangle 2"/>
          <p:cNvSpPr>
            <a:spLocks noGrp="1"/>
          </p:cNvSpPr>
          <p:nvPr>
            <p:custDataLst>
              <p:tags r:id="rId2"/>
            </p:custDataLst>
          </p:nvPr>
        </p:nvSpPr>
        <p:spPr>
          <a:xfrm>
            <a:off x="118110" y="55308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en-US" altLang="zh-CN" sz="2400" b="1" i="1" dirty="0">
                <a:solidFill>
                  <a:schemeClr val="tx1"/>
                </a:solidFill>
                <a:latin typeface="黑体" panose="02010609060101010101" pitchFamily="49" charset="-122"/>
                <a:ea typeface="黑体" panose="02010609060101010101" pitchFamily="49" charset="-122"/>
                <a:cs typeface="黑体" panose="02010609060101010101" pitchFamily="49" charset="-122"/>
              </a:rPr>
              <a:t>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串电路电压的关系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3" name="文本框 2"/>
          <p:cNvSpPr txBox="1"/>
          <p:nvPr/>
        </p:nvSpPr>
        <p:spPr>
          <a:xfrm>
            <a:off x="488950" y="1461770"/>
            <a:ext cx="7890510" cy="398780"/>
          </a:xfrm>
          <a:prstGeom prst="rect">
            <a:avLst/>
          </a:prstGeom>
          <a:noFill/>
        </p:spPr>
        <p:txBody>
          <a:bodyPr wrap="square" rtlCol="0" anchor="t">
            <a:spAutoFit/>
          </a:bodyPr>
          <a:p>
            <a:r>
              <a:rPr lang="zh-CN" altLang="en-US" sz="2000" b="1"/>
              <a:t>在电阻、电感、电容串联的电路中，瞬时功率</a:t>
            </a:r>
            <a:r>
              <a:rPr lang="en-US" altLang="zh-CN" sz="2000" b="1"/>
              <a:t>p</a:t>
            </a:r>
            <a:r>
              <a:rPr lang="zh-CN" altLang="en-US" sz="2000" b="1"/>
              <a:t>可由下式求得：</a:t>
            </a:r>
            <a:endParaRPr lang="zh-CN" altLang="en-US" sz="2000" b="1"/>
          </a:p>
        </p:txBody>
      </p:sp>
      <mc:AlternateContent xmlns:mc="http://schemas.openxmlformats.org/markup-compatibility/2006">
        <mc:Choice xmlns:a14="http://schemas.microsoft.com/office/drawing/2010/main" Requires="a14">
          <p:sp>
            <p:nvSpPr>
              <p:cNvPr id="12" name="文本框 11"/>
              <p:cNvSpPr txBox="1"/>
              <p:nvPr/>
            </p:nvSpPr>
            <p:spPr>
              <a:xfrm>
                <a:off x="2023110" y="2197735"/>
                <a:ext cx="4145915" cy="1476375"/>
              </a:xfrm>
              <a:prstGeom prst="rect">
                <a:avLst/>
              </a:prstGeom>
              <a:solidFill>
                <a:srgbClr val="FFC000"/>
              </a:solidFill>
            </p:spPr>
            <p:txBody>
              <a:bodyPr wrap="square">
                <a:spAutoFit/>
              </a:bodyPr>
              <a:p>
                <a:pPr>
                  <a:lnSpc>
                    <a:spcPct val="150000"/>
                  </a:lnSpc>
                </a:pPr>
                <a14:m>
                  <m:oMathPara xmlns:m="http://schemas.openxmlformats.org/officeDocument/2006/math">
                    <m:oMathParaPr>
                      <m:jc m:val="centerGroup"/>
                    </m:oMathParaPr>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𝒑</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𝒖𝒊</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000" b="1" i="1" smtClean="0">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𝑼</m:t>
                          </m:r>
                        </m:e>
                        <m:sub>
                          <m:r>
                            <a:rPr lang="en-US" altLang="zh-CN" sz="2000" b="1" i="1" smtClean="0">
                              <a:solidFill>
                                <a:schemeClr val="dk1">
                                  <a:lumMod val="85000"/>
                                  <a:lumOff val="15000"/>
                                </a:schemeClr>
                              </a:solidFill>
                              <a:latin typeface="Cambria Math" panose="02040503050406030204" pitchFamily="18" charset="0"/>
                            </a:rPr>
                            <m:t>𝒎</m:t>
                          </m:r>
                        </m:sub>
                      </m:sSub>
                      <m:sSub>
                        <m:sSubPr>
                          <m:ctrlPr>
                            <a:rPr lang="en-US" altLang="zh-CN" sz="2000" b="1" i="1" smtClean="0">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𝑰</m:t>
                          </m:r>
                        </m:e>
                        <m:sub>
                          <m:r>
                            <a:rPr lang="en-US" altLang="zh-CN" sz="2000" b="1" i="1" smtClean="0">
                              <a:solidFill>
                                <a:schemeClr val="dk1">
                                  <a:lumMod val="85000"/>
                                  <a:lumOff val="15000"/>
                                </a:schemeClr>
                              </a:solidFill>
                              <a:latin typeface="Cambria Math" panose="02040503050406030204" pitchFamily="18" charset="0"/>
                            </a:rPr>
                            <m:t>𝒎</m:t>
                          </m:r>
                        </m:sub>
                      </m:sSub>
                      <m:r>
                        <a:rPr lang="en-US" altLang="zh-CN" sz="2000" b="1" i="1" smtClean="0">
                          <a:solidFill>
                            <a:schemeClr val="dk1">
                              <a:lumMod val="85000"/>
                              <a:lumOff val="15000"/>
                            </a:schemeClr>
                          </a:solidFill>
                          <a:latin typeface="Cambria Math" panose="02040503050406030204" pitchFamily="18" charset="0"/>
                        </a:rPr>
                        <m:t>𝒔𝒊𝒏</m:t>
                      </m:r>
                      <m:r>
                        <a:rPr lang="zh-CN" altLang="en-US" sz="2000" b="1" i="1" smtClean="0">
                          <a:solidFill>
                            <a:schemeClr val="dk1">
                              <a:lumMod val="85000"/>
                              <a:lumOff val="15000"/>
                            </a:schemeClr>
                          </a:solidFill>
                          <a:latin typeface="Cambria Math" panose="02040503050406030204" pitchFamily="18" charset="0"/>
                        </a:rPr>
                        <m:t>𝝎</m:t>
                      </m:r>
                      <m:r>
                        <a:rPr lang="en-US" altLang="zh-CN" sz="2000" b="1" i="1" smtClean="0">
                          <a:solidFill>
                            <a:schemeClr val="dk1">
                              <a:lumMod val="85000"/>
                              <a:lumOff val="15000"/>
                            </a:schemeClr>
                          </a:solidFill>
                          <a:latin typeface="Cambria Math" panose="02040503050406030204" pitchFamily="18" charset="0"/>
                        </a:rPr>
                        <m:t>𝒕𝒔𝒊𝒏</m:t>
                      </m:r>
                      <m:d>
                        <m:dPr>
                          <m:ctrlPr>
                            <a:rPr lang="en-US" altLang="zh-CN" sz="2000" b="1" i="1" smtClean="0">
                              <a:solidFill>
                                <a:schemeClr val="dk1">
                                  <a:lumMod val="85000"/>
                                  <a:lumOff val="15000"/>
                                </a:schemeClr>
                              </a:solidFill>
                              <a:latin typeface="Cambria Math" panose="02040503050406030204" pitchFamily="18" charset="0"/>
                            </a:rPr>
                          </m:ctrlPr>
                        </m:dPr>
                        <m:e>
                          <m:r>
                            <a:rPr lang="zh-CN" altLang="en-US" sz="2000" b="1" i="1" smtClean="0">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smtClean="0">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m:oMathPara>
                </a14:m>
                <a:endParaRPr lang="en-US" altLang="zh-CN" sz="2000" b="1" i="1" dirty="0">
                  <a:solidFill>
                    <a:schemeClr val="dk1">
                      <a:lumMod val="85000"/>
                      <a:lumOff val="15000"/>
                    </a:schemeClr>
                  </a:solidFill>
                  <a:latin typeface="Cambria Math" panose="02040503050406030204" pitchFamily="18" charset="0"/>
                </a:endParaRPr>
              </a:p>
              <a:p>
                <a:pPr>
                  <a:lnSpc>
                    <a:spcPct val="150000"/>
                  </a:lnSpc>
                </a:pP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rPr>
                      <m:t>    =</m:t>
                    </m:r>
                    <m:r>
                      <a:rPr lang="en-US" altLang="zh-CN" sz="2000" b="1" i="1" smtClean="0">
                        <a:solidFill>
                          <a:schemeClr val="dk1">
                            <a:lumMod val="85000"/>
                            <a:lumOff val="15000"/>
                          </a:schemeClr>
                        </a:solidFill>
                        <a:latin typeface="Cambria Math" panose="02040503050406030204" pitchFamily="18" charset="0"/>
                      </a:rPr>
                      <m:t>𝑼𝑰</m:t>
                    </m:r>
                    <m:r>
                      <a:rPr lang="en-US" altLang="zh-CN" sz="2000" b="1" i="1" smtClean="0">
                        <a:solidFill>
                          <a:schemeClr val="dk1">
                            <a:lumMod val="85000"/>
                            <a:lumOff val="15000"/>
                          </a:schemeClr>
                        </a:solidFill>
                        <a:latin typeface="Cambria Math" panose="02040503050406030204" pitchFamily="18" charset="0"/>
                      </a:rPr>
                      <m:t>[</m:t>
                    </m:r>
                    <m:r>
                      <a:rPr lang="en-US" altLang="zh-CN" sz="2000" b="1" i="1" smtClean="0">
                        <a:solidFill>
                          <a:schemeClr val="dk1">
                            <a:lumMod val="85000"/>
                            <a:lumOff val="15000"/>
                          </a:schemeClr>
                        </a:solidFill>
                        <a:latin typeface="Cambria Math" panose="02040503050406030204" pitchFamily="18" charset="0"/>
                      </a:rPr>
                      <m:t>𝒄𝒐𝒔</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oMath>
                </a14:m>
                <a:r>
                  <a:rPr lang="en-US" altLang="zh-CN" sz="2000" b="1" dirty="0">
                    <a:solidFill>
                      <a:schemeClr val="dk1">
                        <a:lumMod val="85000"/>
                        <a:lumOff val="15000"/>
                      </a:schemeClr>
                    </a:solidFill>
                  </a:rPr>
                  <a:t> </a:t>
                </a:r>
                <a14:m>
                  <m:oMath xmlns:m="http://schemas.openxmlformats.org/officeDocument/2006/math">
                    <m:r>
                      <a:rPr lang="en-US" altLang="zh-CN" sz="2000" b="1" i="1">
                        <a:solidFill>
                          <a:schemeClr val="dk1">
                            <a:lumMod val="85000"/>
                            <a:lumOff val="15000"/>
                          </a:schemeClr>
                        </a:solidFill>
                        <a:latin typeface="Cambria Math" panose="02040503050406030204" pitchFamily="18" charset="0"/>
                      </a:rPr>
                      <m:t>𝒄𝒐𝒔</m:t>
                    </m:r>
                  </m:oMath>
                </a14:m>
                <a:r>
                  <a:rPr lang="en-US" altLang="zh-CN" sz="2000" b="1" dirty="0">
                    <a:solidFill>
                      <a:schemeClr val="dk1">
                        <a:lumMod val="85000"/>
                        <a:lumOff val="15000"/>
                      </a:schemeClr>
                    </a:solidFill>
                  </a:rPr>
                  <a:t> </a:t>
                </a:r>
                <a14:m>
                  <m:oMath xmlns:m="http://schemas.openxmlformats.org/officeDocument/2006/math">
                    <m:d>
                      <m:dPr>
                        <m:ctrlPr>
                          <a:rPr lang="en-US" altLang="zh-CN" sz="2000" b="1" i="1">
                            <a:solidFill>
                              <a:schemeClr val="dk1">
                                <a:lumMod val="85000"/>
                                <a:lumOff val="15000"/>
                              </a:schemeClr>
                            </a:solidFill>
                            <a:latin typeface="Cambria Math" panose="02040503050406030204" pitchFamily="18" charset="0"/>
                          </a:rPr>
                        </m:ctrlPr>
                      </m:dPr>
                      <m:e>
                        <m:r>
                          <a:rPr lang="en-US" altLang="zh-CN" sz="2000" b="1" i="1" smtClean="0">
                            <a:solidFill>
                              <a:schemeClr val="dk1">
                                <a:lumMod val="85000"/>
                                <a:lumOff val="15000"/>
                              </a:schemeClr>
                            </a:solidFill>
                            <a:latin typeface="Cambria Math" panose="02040503050406030204" pitchFamily="18" charset="0"/>
                          </a:rPr>
                          <m:t>𝟐</m:t>
                        </m:r>
                        <m:r>
                          <a:rPr lang="zh-CN" altLang="en-US" sz="2000" b="1" i="1">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a14:m>
                <a:r>
                  <a:rPr lang="en-US" altLang="zh-CN" sz="2000">
                    <a:solidFill>
                      <a:schemeClr val="dk1">
                        <a:lumMod val="85000"/>
                        <a:lumOff val="15000"/>
                      </a:schemeClr>
                    </a:solidFill>
                    <a:latin typeface="Cambria Math" panose="02040503050406030204" pitchFamily="18" charset="0"/>
                    <a:cs typeface="黑体" panose="02010609060101010101" pitchFamily="49" charset="-122"/>
                  </a:rPr>
                  <a:t>]</a:t>
                </a:r>
                <a:endParaRPr lang="zh-CN" altLang="en-US" sz="2000" b="1" i="1">
                  <a:solidFill>
                    <a:schemeClr val="dk1">
                      <a:lumMod val="85000"/>
                      <a:lumOff val="15000"/>
                    </a:schemeClr>
                  </a:solidFill>
                  <a:latin typeface="Cambria Math" panose="02040503050406030204" pitchFamily="18" charset="0"/>
                  <a:cs typeface="黑体" panose="02010609060101010101" pitchFamily="49" charset="-122"/>
                </a:endParaRPr>
              </a:p>
              <a:p>
                <a:pPr>
                  <a:lnSpc>
                    <a:spcPct val="150000"/>
                  </a:lnSpc>
                </a:pP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rPr>
                      <m:t>    </m:t>
                    </m:r>
                    <m:r>
                      <a:rPr lang="en-US" altLang="zh-CN" sz="2000" b="1" i="1" smtClean="0">
                        <a:solidFill>
                          <a:schemeClr val="dk1">
                            <a:lumMod val="85000"/>
                            <a:lumOff val="15000"/>
                          </a:schemeClr>
                        </a:solidFill>
                        <a:latin typeface="Cambria Math" panose="02040503050406030204" pitchFamily="18" charset="0"/>
                      </a:rPr>
                      <m:t>=</m:t>
                    </m:r>
                    <m:r>
                      <a:rPr lang="en-US" altLang="zh-CN" sz="2000" b="1" i="1" smtClean="0">
                        <a:solidFill>
                          <a:schemeClr val="dk1">
                            <a:lumMod val="85000"/>
                            <a:lumOff val="15000"/>
                          </a:schemeClr>
                        </a:solidFill>
                        <a:latin typeface="Cambria Math" panose="02040503050406030204" pitchFamily="18" charset="0"/>
                      </a:rPr>
                      <m:t>𝑼𝑰𝒄𝒐𝒔</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oMath>
                </a14:m>
                <a:r>
                  <a:rPr lang="en-US" altLang="zh-CN" sz="2000" b="1" dirty="0">
                    <a:solidFill>
                      <a:schemeClr val="dk1">
                        <a:lumMod val="85000"/>
                        <a:lumOff val="15000"/>
                      </a:schemeClr>
                    </a:solidFill>
                    <a:sym typeface="+mn-ea"/>
                  </a:rPr>
                  <a:t> </a:t>
                </a:r>
                <a14:m>
                  <m:oMath xmlns:m="http://schemas.openxmlformats.org/officeDocument/2006/math">
                    <m:r>
                      <a:rPr lang="en-US" altLang="zh-CN" sz="2000" b="1" i="1">
                        <a:solidFill>
                          <a:schemeClr val="dk1">
                            <a:lumMod val="85000"/>
                            <a:lumOff val="15000"/>
                          </a:schemeClr>
                        </a:solidFill>
                        <a:latin typeface="Cambria Math" panose="02040503050406030204" pitchFamily="18" charset="0"/>
                      </a:rPr>
                      <m:t>𝑼𝑰𝒄𝒐𝒔</m:t>
                    </m:r>
                  </m:oMath>
                </a14:m>
                <a:r>
                  <a:rPr lang="en-US" altLang="zh-CN" sz="2000" b="1" dirty="0">
                    <a:solidFill>
                      <a:schemeClr val="dk1">
                        <a:lumMod val="85000"/>
                        <a:lumOff val="15000"/>
                      </a:schemeClr>
                    </a:solidFill>
                    <a:sym typeface="+mn-ea"/>
                  </a:rPr>
                  <a:t> </a:t>
                </a:r>
                <a14:m>
                  <m:oMath xmlns:m="http://schemas.openxmlformats.org/officeDocument/2006/math">
                    <m:d>
                      <m:dPr>
                        <m:ctrlPr>
                          <a:rPr lang="en-US" altLang="zh-CN" sz="2000" b="1" i="1">
                            <a:solidFill>
                              <a:schemeClr val="dk1">
                                <a:lumMod val="85000"/>
                                <a:lumOff val="15000"/>
                              </a:schemeClr>
                            </a:solidFill>
                            <a:latin typeface="Cambria Math" panose="02040503050406030204" pitchFamily="18" charset="0"/>
                          </a:rPr>
                        </m:ctrlPr>
                      </m:dPr>
                      <m:e>
                        <m:r>
                          <a:rPr lang="en-US" altLang="zh-CN" sz="2000" b="1" i="1" smtClean="0">
                            <a:solidFill>
                              <a:schemeClr val="dk1">
                                <a:lumMod val="85000"/>
                                <a:lumOff val="15000"/>
                              </a:schemeClr>
                            </a:solidFill>
                            <a:latin typeface="Cambria Math" panose="02040503050406030204" pitchFamily="18" charset="0"/>
                          </a:rPr>
                          <m:t>𝟐</m:t>
                        </m:r>
                        <m:r>
                          <a:rPr lang="zh-CN" altLang="en-US" sz="2000" b="1" i="1">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a14:m>
                <a:endParaRPr lang="en-US" altLang="zh-CN" sz="2000" b="1" i="1" dirty="0">
                  <a:solidFill>
                    <a:schemeClr val="dk1">
                      <a:lumMod val="85000"/>
                      <a:lumOff val="15000"/>
                    </a:schemeClr>
                  </a:solidFill>
                  <a:latin typeface="Cambria Math" panose="02040503050406030204" pitchFamily="18"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2023110" y="2197735"/>
                <a:ext cx="4145915" cy="1476375"/>
              </a:xfrm>
              <a:prstGeom prst="rect">
                <a:avLst/>
              </a:prstGeom>
              <a:blipFill rotWithShape="1">
                <a:blip r:embed="rId3"/>
                <a:stretch>
                  <a:fillRect/>
                </a:stretch>
              </a:blipFill>
            </p:spPr>
            <p:txBody>
              <a:bodyPr/>
              <a:lstStyle/>
              <a:p>
                <a:r>
                  <a:rPr lang="zh-CN" altLang="en-US">
                    <a:noFill/>
                  </a:rPr>
                  <a:t> </a:t>
                </a:r>
              </a:p>
            </p:txBody>
          </p:sp>
        </mc:Fallback>
      </mc:AlternateContent>
      <p:sp>
        <p:nvSpPr>
          <p:cNvPr id="5" name="文本框 4"/>
          <p:cNvSpPr txBox="1"/>
          <p:nvPr/>
        </p:nvSpPr>
        <p:spPr>
          <a:xfrm>
            <a:off x="985520" y="3857625"/>
            <a:ext cx="4572000" cy="398780"/>
          </a:xfrm>
          <a:prstGeom prst="rect">
            <a:avLst/>
          </a:prstGeom>
          <a:noFill/>
        </p:spPr>
        <p:txBody>
          <a:bodyPr wrap="square" rtlCol="0" anchor="t">
            <a:spAutoFit/>
          </a:bodyPr>
          <a:p>
            <a:r>
              <a:rPr lang="zh-CN" altLang="en-US" sz="2000" b="1"/>
              <a:t>平均功率（有功功率）为</a:t>
            </a:r>
            <a:r>
              <a:rPr lang="en-US" altLang="zh-CN" sz="2000" b="1"/>
              <a:t>:</a:t>
            </a:r>
            <a:endParaRPr lang="en-US" altLang="zh-CN" sz="2000" b="1"/>
          </a:p>
        </p:txBody>
      </p:sp>
      <mc:AlternateContent xmlns:mc="http://schemas.openxmlformats.org/markup-compatibility/2006">
        <mc:Choice xmlns:a14="http://schemas.microsoft.com/office/drawing/2010/main" Requires="a14">
          <p:sp>
            <p:nvSpPr>
              <p:cNvPr id="6" name="文本框 5"/>
              <p:cNvSpPr txBox="1"/>
              <p:nvPr/>
            </p:nvSpPr>
            <p:spPr>
              <a:xfrm>
                <a:off x="1554416" y="4496689"/>
                <a:ext cx="6277610" cy="497840"/>
              </a:xfrm>
              <a:prstGeom prst="rect">
                <a:avLst/>
              </a:prstGeom>
              <a:solidFill>
                <a:srgbClr val="FFC000"/>
              </a:solidFill>
            </p:spPr>
            <p:txBody>
              <a:bodyPr wrap="none" rtlCol="0" anchor="t">
                <a:spAutoFit/>
              </a:bodyPr>
              <a:p>
                <a:pPr algn="l"/>
                <a:r>
                  <a:rPr lang="en-US" altLang="zh-CN">
                    <a:latin typeface="Cambria Math" panose="02040503050406030204" pitchFamily="18" charset="0"/>
                    <a:cs typeface="Cambria Math" panose="02040503050406030204" pitchFamily="18" charset="0"/>
                  </a:rPr>
                  <a:t>=</a:t>
                </a:r>
                <a14:m>
                  <m:oMath xmlns:m="http://schemas.openxmlformats.org/officeDocument/2006/math">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r>
                          <a:rPr lang="en-US" altLang="zh-CN" i="1">
                            <a:latin typeface="Cambria Math" panose="02040503050406030204" pitchFamily="18" charset="0"/>
                            <a:cs typeface="Cambria Math" panose="02040503050406030204" pitchFamily="18" charset="0"/>
                          </a:rPr>
                          <m:t>𝑇</m:t>
                        </m:r>
                      </m:den>
                    </m:f>
                    <m:nary>
                      <m:naryPr>
                        <m:limLoc m:val="subSup"/>
                        <m:ctrlPr>
                          <a:rPr lang="en-US" altLang="zh-CN" i="1">
                            <a:latin typeface="Cambria Math" panose="02040503050406030204" pitchFamily="18" charset="0"/>
                            <a:cs typeface="Cambria Math" panose="02040503050406030204" pitchFamily="18" charset="0"/>
                          </a:rPr>
                        </m:ctrlPr>
                      </m:naryPr>
                      <m:sub>
                        <m:r>
                          <a:rPr lang="en-US" altLang="zh-CN" i="1">
                            <a:latin typeface="Cambria Math" panose="02040503050406030204" pitchFamily="18" charset="0"/>
                            <a:cs typeface="Cambria Math" panose="02040503050406030204" pitchFamily="18" charset="0"/>
                          </a:rPr>
                          <m:t>0</m:t>
                        </m:r>
                      </m:sub>
                      <m:sup>
                        <m:r>
                          <a:rPr lang="en-US" altLang="zh-CN" i="1">
                            <a:latin typeface="Cambria Math" panose="02040503050406030204" pitchFamily="18" charset="0"/>
                            <a:cs typeface="Cambria Math" panose="02040503050406030204" pitchFamily="18" charset="0"/>
                          </a:rPr>
                          <m:t>𝑇</m:t>
                        </m:r>
                      </m:sup>
                      <m:e>
                        <m:r>
                          <a:rPr lang="en-US" altLang="zh-CN" i="1">
                            <a:latin typeface="Cambria Math" panose="02040503050406030204" pitchFamily="18" charset="0"/>
                            <a:cs typeface="Cambria Math" panose="02040503050406030204" pitchFamily="18" charset="0"/>
                          </a:rPr>
                          <m:t>𝑝𝑑𝑡</m:t>
                        </m:r>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r>
                              <a:rPr lang="en-US" altLang="zh-CN" i="1">
                                <a:latin typeface="Cambria Math" panose="02040503050406030204" pitchFamily="18" charset="0"/>
                                <a:cs typeface="Cambria Math" panose="02040503050406030204" pitchFamily="18" charset="0"/>
                              </a:rPr>
                              <m:t>𝑇</m:t>
                            </m:r>
                          </m:den>
                        </m:f>
                      </m:e>
                    </m:nary>
                    <m:nary>
                      <m:naryPr>
                        <m:limLoc m:val="subSup"/>
                        <m:ctrlPr>
                          <a:rPr lang="en-US" altLang="zh-CN" i="1">
                            <a:latin typeface="Cambria Math" panose="02040503050406030204" pitchFamily="18" charset="0"/>
                            <a:cs typeface="Cambria Math" panose="02040503050406030204" pitchFamily="18" charset="0"/>
                          </a:rPr>
                        </m:ctrlPr>
                      </m:naryPr>
                      <m:sub>
                        <m:r>
                          <a:rPr lang="en-US" altLang="zh-CN" i="1">
                            <a:latin typeface="Cambria Math" panose="02040503050406030204" pitchFamily="18" charset="0"/>
                            <a:cs typeface="Cambria Math" panose="02040503050406030204" pitchFamily="18" charset="0"/>
                          </a:rPr>
                          <m:t>0</m:t>
                        </m:r>
                      </m:sub>
                      <m:sup>
                        <m:r>
                          <a:rPr lang="en-US" altLang="zh-CN" i="1">
                            <a:latin typeface="Cambria Math" panose="02040503050406030204" pitchFamily="18" charset="0"/>
                            <a:cs typeface="Cambria Math" panose="02040503050406030204" pitchFamily="18" charset="0"/>
                          </a:rPr>
                          <m:t>𝑇</m:t>
                        </m:r>
                      </m:sup>
                      <m:e>
                        <m:d>
                          <m:dPr>
                            <m:begChr m:val="["/>
                            <m:endChr m:val="]"/>
                            <m:ctrlPr>
                              <a:rPr lang="en-US" altLang="zh-CN" i="1">
                                <a:latin typeface="Cambria Math" panose="02040503050406030204" pitchFamily="18" charset="0"/>
                                <a:cs typeface="Cambria Math" panose="02040503050406030204" pitchFamily="18" charset="0"/>
                              </a:rPr>
                            </m:ctrlPr>
                          </m:dPr>
                          <m:e>
                            <m:r>
                              <a:rPr lang="en-US" altLang="zh-CN" b="1" i="1" smtClean="0">
                                <a:solidFill>
                                  <a:schemeClr val="dk1">
                                    <a:lumMod val="85000"/>
                                    <a:lumOff val="15000"/>
                                  </a:schemeClr>
                                </a:solidFill>
                                <a:latin typeface="Cambria Math" panose="02040503050406030204" pitchFamily="18" charset="0"/>
                              </a:rPr>
                              <m:t>𝑼𝑰𝒄𝒐𝒔</m:t>
                            </m:r>
                            <m:r>
                              <a:rPr lang="zh-CN" altLang="en-US"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b="1" dirty="0">
                                <a:solidFill>
                                  <a:schemeClr val="dk1">
                                    <a:lumMod val="85000"/>
                                    <a:lumOff val="15000"/>
                                  </a:schemeClr>
                                </a:solidFill>
                                <a:latin typeface="Cambria Math" panose="02040503050406030204" pitchFamily="18" charset="0"/>
                                <a:sym typeface="+mn-ea"/>
                              </a:rPr>
                              <m:t> </m:t>
                            </m:r>
                            <m:r>
                              <a:rPr lang="en-US" altLang="zh-CN" b="1" i="1">
                                <a:solidFill>
                                  <a:schemeClr val="dk1">
                                    <a:lumMod val="85000"/>
                                    <a:lumOff val="15000"/>
                                  </a:schemeClr>
                                </a:solidFill>
                                <a:latin typeface="Cambria Math" panose="02040503050406030204" pitchFamily="18" charset="0"/>
                              </a:rPr>
                              <m:t>𝑼𝑰𝒄𝒐𝒔</m:t>
                            </m:r>
                            <m:r>
                              <a:rPr lang="en-US" altLang="zh-CN" b="1" dirty="0">
                                <a:solidFill>
                                  <a:schemeClr val="dk1">
                                    <a:lumMod val="85000"/>
                                    <a:lumOff val="15000"/>
                                  </a:schemeClr>
                                </a:solidFill>
                                <a:latin typeface="Cambria Math" panose="02040503050406030204" pitchFamily="18" charset="0"/>
                                <a:sym typeface="+mn-ea"/>
                              </a:rPr>
                              <m:t> </m:t>
                            </m:r>
                            <m:d>
                              <m:dPr>
                                <m:ctrlPr>
                                  <a:rPr lang="en-US" altLang="zh-CN" b="1" i="1">
                                    <a:solidFill>
                                      <a:schemeClr val="dk1">
                                        <a:lumMod val="85000"/>
                                        <a:lumOff val="15000"/>
                                      </a:schemeClr>
                                    </a:solidFill>
                                    <a:latin typeface="Cambria Math" panose="02040503050406030204" pitchFamily="18" charset="0"/>
                                  </a:rPr>
                                </m:ctrlPr>
                              </m:dPr>
                              <m:e>
                                <m:r>
                                  <a:rPr lang="en-US" altLang="zh-CN" b="1" i="1" smtClean="0">
                                    <a:solidFill>
                                      <a:schemeClr val="dk1">
                                        <a:lumMod val="85000"/>
                                        <a:lumOff val="15000"/>
                                      </a:schemeClr>
                                    </a:solidFill>
                                    <a:latin typeface="Cambria Math" panose="02040503050406030204" pitchFamily="18" charset="0"/>
                                  </a:rPr>
                                  <m:t>𝟐</m:t>
                                </m:r>
                                <m:r>
                                  <a:rPr lang="zh-CN" altLang="en-US" b="1" i="1">
                                    <a:solidFill>
                                      <a:schemeClr val="dk1">
                                        <a:lumMod val="85000"/>
                                        <a:lumOff val="15000"/>
                                      </a:schemeClr>
                                    </a:solidFill>
                                    <a:latin typeface="Cambria Math" panose="02040503050406030204" pitchFamily="18" charset="0"/>
                                  </a:rPr>
                                  <m:t>𝝎</m:t>
                                </m:r>
                                <m:r>
                                  <a:rPr lang="en-US" altLang="zh-CN" b="1" i="1">
                                    <a:solidFill>
                                      <a:schemeClr val="dk1">
                                        <a:lumMod val="85000"/>
                                        <a:lumOff val="15000"/>
                                      </a:schemeClr>
                                    </a:solidFill>
                                    <a:latin typeface="Cambria Math" panose="02040503050406030204" pitchFamily="18" charset="0"/>
                                  </a:rPr>
                                  <m:t>𝒕</m:t>
                                </m:r>
                                <m:r>
                                  <a:rPr lang="en-US" altLang="zh-CN" b="1" i="1">
                                    <a:solidFill>
                                      <a:schemeClr val="dk1">
                                        <a:lumMod val="85000"/>
                                        <a:lumOff val="15000"/>
                                      </a:schemeClr>
                                    </a:solidFill>
                                    <a:latin typeface="Cambria Math" panose="02040503050406030204" pitchFamily="18" charset="0"/>
                                  </a:rPr>
                                  <m:t>+</m:t>
                                </m:r>
                                <m:r>
                                  <a:rPr lang="zh-CN" altLang="en-US" b="1" i="1">
                                    <a:solidFill>
                                      <a:schemeClr val="dk1">
                                        <a:lumMod val="85000"/>
                                        <a:lumOff val="15000"/>
                                      </a:schemeClr>
                                    </a:solidFill>
                                    <a:latin typeface="Cambria Math" panose="02040503050406030204" pitchFamily="18" charset="0"/>
                                    <a:cs typeface="黑体" panose="02010609060101010101" pitchFamily="49" charset="-122"/>
                                  </a:rPr>
                                  <m:t>𝝋</m:t>
                                </m:r>
                              </m:e>
                            </m:d>
                          </m:e>
                        </m:d>
                      </m:e>
                    </m:nary>
                    <m:r>
                      <a:rPr lang="en-US" altLang="zh-CN" i="1">
                        <a:latin typeface="Cambria Math" panose="02040503050406030204" pitchFamily="18" charset="0"/>
                        <a:cs typeface="Cambria Math" panose="02040503050406030204" pitchFamily="18" charset="0"/>
                      </a:rPr>
                      <m:t>𝑑𝑡</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𝑈𝐼𝑐𝑜𝑠</m:t>
                    </m:r>
                    <m:r>
                      <a:rPr lang="en-US" altLang="zh-CN" i="1">
                        <a:latin typeface="Cambria Math" panose="02040503050406030204" pitchFamily="18" charset="0"/>
                        <a:cs typeface="Cambria Math" panose="02040503050406030204" pitchFamily="18" charset="0"/>
                      </a:rPr>
                      <m:t>𝜑</m:t>
                    </m:r>
                  </m:oMath>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1554416" y="4496689"/>
                <a:ext cx="6277610" cy="497840"/>
              </a:xfrm>
              <a:prstGeom prst="rect">
                <a:avLst/>
              </a:prstGeom>
              <a:blipFill rotWithShape="1">
                <a:blip r:embed="rId4"/>
                <a:stretch>
                  <a:fillRect l="-9" t="-51" r="9" b="51"/>
                </a:stretch>
              </a:blipFill>
            </p:spPr>
            <p:txBody>
              <a:bodyPr/>
              <a:lstStyle/>
              <a:p>
                <a:r>
                  <a:rPr lang="zh-CN" altLang="en-US">
                    <a:noFill/>
                  </a:rPr>
                  <a:t> </a:t>
                </a:r>
              </a:p>
            </p:txBody>
          </p:sp>
        </mc:Fallback>
      </mc:AlternateContent>
      <p:sp>
        <p:nvSpPr>
          <p:cNvPr id="7" name="文本框 6"/>
          <p:cNvSpPr txBox="1"/>
          <p:nvPr/>
        </p:nvSpPr>
        <p:spPr>
          <a:xfrm>
            <a:off x="985520" y="5118100"/>
            <a:ext cx="4572000" cy="398780"/>
          </a:xfrm>
          <a:prstGeom prst="rect">
            <a:avLst/>
          </a:prstGeom>
          <a:noFill/>
        </p:spPr>
        <p:txBody>
          <a:bodyPr wrap="square" rtlCol="0" anchor="t">
            <a:spAutoFit/>
          </a:bodyPr>
          <a:p>
            <a:r>
              <a:rPr lang="zh-CN" altLang="en-US" sz="2000" b="1"/>
              <a:t>无功功率为</a:t>
            </a:r>
            <a:r>
              <a:rPr lang="en-US" altLang="zh-CN" sz="2000" b="1"/>
              <a:t>:</a:t>
            </a:r>
            <a:endParaRPr lang="en-US" altLang="zh-CN" sz="2000" b="1"/>
          </a:p>
        </p:txBody>
      </p:sp>
      <mc:AlternateContent xmlns:mc="http://schemas.openxmlformats.org/markup-compatibility/2006">
        <mc:Choice xmlns:a14="http://schemas.microsoft.com/office/drawing/2010/main" Requires="a14">
          <p:sp>
            <p:nvSpPr>
              <p:cNvPr id="10" name="文本框 9"/>
              <p:cNvSpPr txBox="1"/>
              <p:nvPr/>
            </p:nvSpPr>
            <p:spPr>
              <a:xfrm>
                <a:off x="2190051" y="5816854"/>
                <a:ext cx="3978910" cy="368300"/>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𝑄</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𝐿</m:t>
                          </m:r>
                        </m:sub>
                      </m:sSub>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𝐶</m:t>
                          </m:r>
                        </m:sub>
                      </m:sSub>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d>
                        <m:dPr>
                          <m:ctrlPr>
                            <a:rPr lang="en-US" altLang="zh-CN" i="1">
                              <a:latin typeface="Cambria Math" panose="02040503050406030204" pitchFamily="18" charset="0"/>
                              <a:cs typeface="Cambria Math" panose="02040503050406030204" pitchFamily="18" charset="0"/>
                            </a:rPr>
                          </m:ctrlPr>
                        </m:d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𝐿</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𝐶</m:t>
                              </m:r>
                            </m:sub>
                          </m:sSub>
                        </m:e>
                      </m:d>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𝑈𝐼𝑠𝑖𝑛</m:t>
                      </m:r>
                      <m:r>
                        <a:rPr lang="en-US" altLang="zh-CN" i="1">
                          <a:latin typeface="Cambria Math" panose="02040503050406030204" pitchFamily="18" charset="0"/>
                          <a:cs typeface="Cambria Math" panose="02040503050406030204" pitchFamily="18" charset="0"/>
                        </a:rPr>
                        <m:t>𝜑</m:t>
                      </m:r>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2190051" y="5816854"/>
                <a:ext cx="3978910" cy="368300"/>
              </a:xfrm>
              <a:prstGeom prst="rect">
                <a:avLst/>
              </a:prstGeom>
              <a:blipFill rotWithShape="1">
                <a:blip r:embed="rId5"/>
                <a:stretch>
                  <a:fillRect l="-14" t="-69" r="14" b="69"/>
                </a:stretch>
              </a:blipFill>
            </p:spPr>
            <p:txBody>
              <a:bodyPr/>
              <a:lstStyle/>
              <a:p>
                <a:r>
                  <a:rPr lang="zh-CN" altLang="en-US">
                    <a:noFill/>
                  </a:rPr>
                  <a:t> </a:t>
                </a:r>
              </a:p>
            </p:txBody>
          </p:sp>
        </mc:Fallback>
      </mc:AlternateContent>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文本框 6"/>
          <p:cNvSpPr txBox="1">
            <a:spLocks noChangeArrowheads="1"/>
          </p:cNvSpPr>
          <p:nvPr>
            <p:custDataLst>
              <p:tags r:id="rId2"/>
            </p:custDataLst>
          </p:nvPr>
        </p:nvSpPr>
        <p:spPr bwMode="auto">
          <a:xfrm>
            <a:off x="611188" y="1638935"/>
            <a:ext cx="7725948"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P</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（有功功率）、</a:t>
            </a:r>
            <a:r>
              <a:rPr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Q</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（无功功率）、</a:t>
            </a:r>
            <a:r>
              <a:rPr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（视在功率）在交流电路中代表着不同的含义，但是三者又有着一定的关系。</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118110" y="553085"/>
            <a:ext cx="6307455" cy="70040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b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b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串联电路的功率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单元9</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串联交流电路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6" name="文本框 5"/>
              <p:cNvSpPr txBox="1"/>
              <p:nvPr/>
            </p:nvSpPr>
            <p:spPr>
              <a:xfrm>
                <a:off x="3736911" y="3830574"/>
                <a:ext cx="1278255" cy="368300"/>
              </a:xfrm>
              <a:prstGeom prst="rect">
                <a:avLst/>
              </a:prstGeom>
              <a:solidFill>
                <a:srgbClr val="FFC000"/>
              </a:solidFill>
            </p:spPr>
            <p:txBody>
              <a:bodyPr wrap="none" rtlCol="0" anchor="t">
                <a:spAutoFit/>
              </a:bodyPr>
              <a:p>
                <a:pPr algn="l"/>
                <a:r>
                  <a:rPr lang="en-US" altLang="zh-CN">
                    <a:latin typeface="Cambria Math" panose="02040503050406030204" pitchFamily="18" charset="0"/>
                    <a:cs typeface="Cambria Math" panose="02040503050406030204" pitchFamily="18" charset="0"/>
                  </a:rPr>
                  <a:t>P</a:t>
                </a:r>
                <a14:m>
                  <m:oMath xmlns:m="http://schemas.openxmlformats.org/officeDocument/2006/math">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𝑈𝐼𝑐𝑜𝑠</m:t>
                    </m:r>
                    <m:r>
                      <a:rPr lang="en-US" altLang="zh-CN" i="1">
                        <a:latin typeface="Cambria Math" panose="02040503050406030204" pitchFamily="18" charset="0"/>
                        <a:cs typeface="Cambria Math" panose="02040503050406030204" pitchFamily="18" charset="0"/>
                      </a:rPr>
                      <m:t>𝜑</m:t>
                    </m:r>
                  </m:oMath>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3736911" y="3830574"/>
                <a:ext cx="1278255" cy="368300"/>
              </a:xfrm>
              <a:prstGeom prst="rect">
                <a:avLst/>
              </a:prstGeom>
              <a:blipFill rotWithShape="1">
                <a:blip r:embed="rId4"/>
                <a:stretch>
                  <a:fillRect l="-45" t="-69" r="45"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3736975" y="4486275"/>
                <a:ext cx="1427480" cy="368300"/>
              </a:xfrm>
              <a:prstGeom prst="rect">
                <a:avLst/>
              </a:prstGeom>
              <a:solidFill>
                <a:srgbClr val="FFC000"/>
              </a:solidFill>
            </p:spPr>
            <p:txBody>
              <a:bodyPr wrap="squar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𝑄</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𝑈𝐼𝑠𝑖𝑛</m:t>
                      </m:r>
                      <m:r>
                        <a:rPr lang="en-US" altLang="zh-CN" i="1">
                          <a:latin typeface="Cambria Math" panose="02040503050406030204" pitchFamily="18" charset="0"/>
                          <a:cs typeface="Cambria Math" panose="02040503050406030204" pitchFamily="18" charset="0"/>
                        </a:rPr>
                        <m:t>𝜑</m:t>
                      </m:r>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3736975" y="4486275"/>
                <a:ext cx="1427480" cy="368300"/>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3736911" y="5142484"/>
                <a:ext cx="1588770" cy="422275"/>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𝑆</m:t>
                      </m:r>
                      <m:r>
                        <a:rPr lang="en-US" altLang="zh-CN" i="1">
                          <a:latin typeface="Cambria Math" panose="02040503050406030204" pitchFamily="18" charset="0"/>
                          <a:cs typeface="Cambria Math" panose="02040503050406030204" pitchFamily="18" charset="0"/>
                        </a:rPr>
                        <m:t>=</m:t>
                      </m:r>
                      <m:rad>
                        <m:radPr>
                          <m:degHide m:val="on"/>
                          <m:ctrlPr>
                            <a:rPr lang="en-US" altLang="zh-CN" i="1">
                              <a:latin typeface="Cambria Math" panose="02040503050406030204" pitchFamily="18" charset="0"/>
                              <a:cs typeface="Cambria Math" panose="02040503050406030204" pitchFamily="18" charset="0"/>
                            </a:rPr>
                          </m:ctrlPr>
                        </m:radPr>
                        <m:deg/>
                        <m:e>
                          <m:sSup>
                            <m:sSupPr>
                              <m:ctrlPr>
                                <a:rPr lang="en-US" altLang="zh-CN" i="1">
                                  <a:latin typeface="Cambria Math" panose="02040503050406030204" pitchFamily="18" charset="0"/>
                                  <a:cs typeface="Cambria Math" panose="02040503050406030204" pitchFamily="18" charset="0"/>
                                </a:rPr>
                              </m:ctrlPr>
                            </m:sSupPr>
                            <m:e>
                              <m:r>
                                <a:rPr lang="en-US" altLang="zh-CN" i="1">
                                  <a:latin typeface="Cambria Math" panose="02040503050406030204" pitchFamily="18" charset="0"/>
                                  <a:cs typeface="Cambria Math" panose="02040503050406030204" pitchFamily="18" charset="0"/>
                                </a:rPr>
                                <m:t>𝑃</m:t>
                              </m:r>
                            </m:e>
                            <m:sup>
                              <m:r>
                                <a:rPr lang="en-US" altLang="zh-CN" i="1">
                                  <a:latin typeface="Cambria Math" panose="02040503050406030204" pitchFamily="18" charset="0"/>
                                  <a:cs typeface="Cambria Math" panose="02040503050406030204" pitchFamily="18" charset="0"/>
                                </a:rPr>
                                <m:t>2</m:t>
                              </m:r>
                            </m:sup>
                          </m:sSup>
                          <m:r>
                            <a:rPr lang="en-US" altLang="zh-CN" i="1">
                              <a:latin typeface="Cambria Math" panose="02040503050406030204" pitchFamily="18" charset="0"/>
                              <a:cs typeface="Cambria Math" panose="02040503050406030204" pitchFamily="18" charset="0"/>
                            </a:rPr>
                            <m:t>+</m:t>
                          </m:r>
                          <m:sSup>
                            <m:sSupPr>
                              <m:ctrlPr>
                                <a:rPr lang="en-US" altLang="zh-CN" i="1">
                                  <a:latin typeface="Cambria Math" panose="02040503050406030204" pitchFamily="18" charset="0"/>
                                  <a:cs typeface="Cambria Math" panose="02040503050406030204" pitchFamily="18" charset="0"/>
                                </a:rPr>
                              </m:ctrlPr>
                            </m:sSupPr>
                            <m:e>
                              <m:r>
                                <a:rPr lang="en-US" altLang="zh-CN" i="1">
                                  <a:latin typeface="Cambria Math" panose="02040503050406030204" pitchFamily="18" charset="0"/>
                                  <a:cs typeface="Cambria Math" panose="02040503050406030204" pitchFamily="18" charset="0"/>
                                </a:rPr>
                                <m:t>𝑄</m:t>
                              </m:r>
                            </m:e>
                            <m:sup>
                              <m:r>
                                <a:rPr lang="en-US" altLang="zh-CN" i="1">
                                  <a:latin typeface="Cambria Math" panose="02040503050406030204" pitchFamily="18" charset="0"/>
                                  <a:cs typeface="Cambria Math" panose="02040503050406030204" pitchFamily="18" charset="0"/>
                                </a:rPr>
                                <m:t>2</m:t>
                              </m:r>
                            </m:sup>
                          </m:sSup>
                        </m:e>
                      </m:rad>
                    </m:oMath>
                  </m:oMathPara>
                </a14:m>
                <a:endParaRPr lang="zh-CN" altLang="en-US"/>
              </a:p>
            </p:txBody>
          </p:sp>
        </mc:Choice>
        <mc:Fallback>
          <p:sp>
            <p:nvSpPr>
              <p:cNvPr id="3" name="文本框 2"/>
              <p:cNvSpPr txBox="1">
                <a:spLocks noRot="1" noChangeAspect="1" noMove="1" noResize="1" noEditPoints="1" noAdjustHandles="1" noChangeArrowheads="1" noChangeShapeType="1" noTextEdit="1"/>
              </p:cNvSpPr>
              <p:nvPr/>
            </p:nvSpPr>
            <p:spPr>
              <a:xfrm>
                <a:off x="3736911" y="5142484"/>
                <a:ext cx="1588770" cy="422275"/>
              </a:xfrm>
              <a:prstGeom prst="rect">
                <a:avLst/>
              </a:prstGeom>
              <a:blipFill rotWithShape="1">
                <a:blip r:embed="rId6"/>
                <a:stretch>
                  <a:fillRect l="-36" t="-60" r="36" b="60"/>
                </a:stretch>
              </a:blipFill>
            </p:spPr>
            <p:txBody>
              <a:bodyPr/>
              <a:lstStyle/>
              <a:p>
                <a:r>
                  <a:rPr lang="zh-CN" altLang="en-US">
                    <a:noFill/>
                  </a:rPr>
                  <a:t> </a:t>
                </a:r>
              </a:p>
            </p:txBody>
          </p:sp>
        </mc:Fallback>
      </mc:AlternateContent>
    </p:spTree>
    <p:custDataLst>
      <p:tags r:id="rId7"/>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64.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5.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2937</Words>
  <Application>WPS 演示</Application>
  <PresentationFormat>全屏显示(4:3)</PresentationFormat>
  <Paragraphs>274</Paragraphs>
  <Slides>18</Slides>
  <Notes>0</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2</vt:i4>
      </vt:variant>
      <vt:variant>
        <vt:lpstr>幻灯片标题</vt:lpstr>
      </vt:variant>
      <vt:variant>
        <vt:i4>18</vt:i4>
      </vt:variant>
    </vt:vector>
  </HeadingPairs>
  <TitlesOfParts>
    <vt:vector size="34" baseType="lpstr">
      <vt:lpstr>Arial</vt:lpstr>
      <vt:lpstr>宋体</vt:lpstr>
      <vt:lpstr>Wingdings</vt:lpstr>
      <vt:lpstr>Calibri</vt:lpstr>
      <vt:lpstr>Arial</vt:lpstr>
      <vt:lpstr>微软雅黑</vt:lpstr>
      <vt:lpstr>黑体</vt:lpstr>
      <vt:lpstr>Adobe 黑体 Std R</vt:lpstr>
      <vt:lpstr>Times New Roman</vt:lpstr>
      <vt:lpstr>Cambria Math</vt:lpstr>
      <vt:lpstr>Symbol</vt:lpstr>
      <vt:lpstr>Arial Unicode MS</vt:lpstr>
      <vt:lpstr>第一PPT模板网-WWW.1PPT.COM</vt:lpstr>
      <vt:lpstr>Office 主题</vt:lpstr>
      <vt:lpstr>Visio.Drawing.11</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1286</cp:revision>
  <dcterms:created xsi:type="dcterms:W3CDTF">2015-12-14T01:43:00Z</dcterms:created>
  <dcterms:modified xsi:type="dcterms:W3CDTF">2025-09-03T06:04:19Z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BBC7F904F60D445C8B1296472194571E_13</vt:lpwstr>
  </property>
  <property fmtid="{D5CDD505-2E9C-101B-9397-08002B2CF9AE}" pid="3" name="KSOProductBuildVer">
    <vt:lpwstr>2052-12.1.0.22529</vt:lpwstr>
  </property>
</Properties>
</file>